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7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8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66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8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554E7-8C08-4310-9D3D-88AFFF5551CE}" type="datetimeFigureOut">
              <a:rPr lang="it-IT" smtClean="0"/>
              <a:t>02/06/2025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10429-49B3-4F61-B34E-E66400032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6217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79BA9C-FA12-46B7-B276-36955DC2BB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C967BDC-FB47-46FA-AEC3-13D8360D6D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09313EB-E720-4DBB-BE4C-B57F8FCE8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09B49-0560-4E43-ADB7-1B8909BD2934}" type="datetime1">
              <a:rPr lang="it-IT" smtClean="0"/>
              <a:t>02/06/2025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0C816FC-24D8-47CF-86E0-278C6CA91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40FF311-0765-4F2B-828D-A25A54BAC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CF72-88AE-42E3-9158-D8B1E1F38C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6776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063D4F-FB8C-4DFC-B83D-24017D04E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2713F11-1005-4E0C-9B95-E224D65CA3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BA3AD5C-1BE7-4D1E-83D8-1F705987B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C1BA6-6223-4380-AAF3-727CF818FB58}" type="datetime1">
              <a:rPr lang="it-IT" smtClean="0"/>
              <a:t>02/06/2025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51295CC-E7A6-4713-9DA1-7A19BFC01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BE03077-6646-4A46-B18A-471F6C4E4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CF72-88AE-42E3-9158-D8B1E1F38C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1761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C3D0505-F4A0-4F40-A6A8-25504AF230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164DBE7-7B7C-4F3C-A7EB-BB89C8120C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8945B2D-1000-43D5-8BF1-E58164198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FD14-0817-43EF-8432-D76ABE41BB07}" type="datetime1">
              <a:rPr lang="it-IT" smtClean="0"/>
              <a:t>02/06/2025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7D0AEA8-0514-4E45-9819-22FF717FC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9384B9F-F76E-4034-B37E-04BA90306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CF72-88AE-42E3-9158-D8B1E1F38C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6797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169E6B-DC98-44FB-8098-58A1AA25F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2C6DB0-6AB4-418B-ADD2-79F5DF313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21F9ED3-10F9-4244-8339-D48F70DD9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045EA-48F3-461F-B5CD-D05F2BC28073}" type="datetime1">
              <a:rPr lang="it-IT" smtClean="0"/>
              <a:t>02/06/2025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19F34B1-EE89-4236-AAB2-1B2BA5307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0590F87-3FA0-437A-9721-895CA2D1B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CF72-88AE-42E3-9158-D8B1E1F38C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2544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DF723F-668E-44D6-A3B6-1927D38FD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A696848-6105-4AC9-BB32-FEB45285B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6390519-B2AD-4A51-9EBB-CBAD678A8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02FBC-421E-4FC0-BFBE-9490012104DC}" type="datetime1">
              <a:rPr lang="it-IT" smtClean="0"/>
              <a:t>02/06/2025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215CA62-D878-4A8F-AD13-7CE19A58C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A3B1E77-A059-4A82-B341-126A44F7B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CF72-88AE-42E3-9158-D8B1E1F38C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0098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B5864E-D4BD-4C75-8E62-65F725EC3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77AE196-2107-45D7-8FBD-8BD983DF9C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53AF9AA-32F3-4142-BE10-15E5B60390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5FF4D88-0CE5-41A3-8A22-4052A4D41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F5314-F5DD-471F-BFA8-9F17E3CFBB5C}" type="datetime1">
              <a:rPr lang="it-IT" smtClean="0"/>
              <a:t>02/06/2025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06DF508-629E-4D5B-93B9-B12EDBC78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D6690BF-03E4-48D3-8039-40DAC6ACE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CF72-88AE-42E3-9158-D8B1E1F38C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6231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307360-6B04-4B57-B68F-EB4C1C655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3A3D57-9016-4D31-8E05-D3FE87BBC6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EED34E3-6302-43BA-AC2B-322AC5B30C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60F7D39-E8DF-45E3-9858-5AF405BB2B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23040D6-9A5D-43AC-AEFC-00A59101E0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207E4A0-A81A-4477-B617-A9D5E4FAF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72DC2-3992-4357-A34F-43D376DF3431}" type="datetime1">
              <a:rPr lang="it-IT" smtClean="0"/>
              <a:t>02/06/2025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733E1EA-48C2-4595-A92D-0C7ACD1D6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7E091A2-980E-4D35-BC59-9AA644C58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CF72-88AE-42E3-9158-D8B1E1F38C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4155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EF3708-FD5D-4059-972E-3E1CF9487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A7DA6F0-2489-4590-91F8-9C635F230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C881E-5289-408A-8831-88703B64FB1D}" type="datetime1">
              <a:rPr lang="it-IT" smtClean="0"/>
              <a:t>02/06/2025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B2DAECD-2ED5-451D-9AE6-4FF88E7B5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416C661-1322-41BB-AB9C-653DB4E94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CF72-88AE-42E3-9158-D8B1E1F38C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6901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F50A9AB-F6F0-4658-8ABE-D9F97BE75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BF14-F4A3-4897-B30B-BA6B7329E997}" type="datetime1">
              <a:rPr lang="it-IT" smtClean="0"/>
              <a:t>02/06/2025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55D9C28-A987-4859-9CE5-2A6DED0A2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19FE3F9-7287-4DB8-9CDD-52B2B0D03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CF72-88AE-42E3-9158-D8B1E1F38C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086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932135-B3E8-49DB-9BE8-0964A96A5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1077B4-D40E-4328-9457-4321E9F7C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462ED62-738E-44BE-AF55-99970BE594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D2C11C8-FD94-4681-98EE-EF0628ED2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1AC9-6ABA-4F8D-8365-A0B5C0B0E74F}" type="datetime1">
              <a:rPr lang="it-IT" smtClean="0"/>
              <a:t>02/06/2025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864FEB7-B2B5-4893-92CB-EBC788915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F4BC793-4785-44C2-8586-2AA526A9B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CF72-88AE-42E3-9158-D8B1E1F38C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769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E95AE2-2379-4EB1-A778-312D0AD35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5C10124-DBE6-4E50-A424-0F8327B2F8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AA599D-B1C3-4F40-8A16-3F90FB17A9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7977B15-D9F4-423B-B2E7-715C935F0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A7B7-D44B-40F1-940A-98A85631436C}" type="datetime1">
              <a:rPr lang="it-IT" smtClean="0"/>
              <a:t>02/06/2025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E95BFDE-0E93-464A-B6C5-E9B9E22F0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16AEE78-4786-434A-AEDB-DD263EA25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CF72-88AE-42E3-9158-D8B1E1F38C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656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8E664D9-84AB-4F05-BDCD-7981B2E48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C304239-9EBD-4664-9367-C3224FA08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552660C-1AB0-4239-ABD1-D341E34408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D7573-7C85-469B-9ADA-A9DA4BAE4FEF}" type="datetime1">
              <a:rPr lang="it-IT" smtClean="0"/>
              <a:t>02/06/2025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5980D22-DF2E-452F-BC12-2EA58EC5DF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2C1F50A-2FEB-4C40-A35F-426C520E18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7CF72-88AE-42E3-9158-D8B1E1F38C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0245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image" Target="../media/image54.png"/><Relationship Id="rId7" Type="http://schemas.openxmlformats.org/officeDocument/2006/relationships/oleObject" Target="../embeddings/oleObject36.bin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55.png"/><Relationship Id="rId9" Type="http://schemas.openxmlformats.org/officeDocument/2006/relationships/image" Target="../media/image5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image" Target="../media/image64.wmf"/><Relationship Id="rId3" Type="http://schemas.openxmlformats.org/officeDocument/2006/relationships/image" Target="../media/image59.wmf"/><Relationship Id="rId7" Type="http://schemas.openxmlformats.org/officeDocument/2006/relationships/image" Target="../media/image61.wmf"/><Relationship Id="rId12" Type="http://schemas.openxmlformats.org/officeDocument/2006/relationships/oleObject" Target="../embeddings/oleObject42.bin"/><Relationship Id="rId2" Type="http://schemas.openxmlformats.org/officeDocument/2006/relationships/oleObject" Target="../embeddings/oleObject37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63.wmf"/><Relationship Id="rId5" Type="http://schemas.openxmlformats.org/officeDocument/2006/relationships/image" Target="../media/image60.wmf"/><Relationship Id="rId15" Type="http://schemas.openxmlformats.org/officeDocument/2006/relationships/image" Target="../media/image65.wmf"/><Relationship Id="rId10" Type="http://schemas.openxmlformats.org/officeDocument/2006/relationships/oleObject" Target="../embeddings/oleObject41.bin"/><Relationship Id="rId4" Type="http://schemas.openxmlformats.org/officeDocument/2006/relationships/oleObject" Target="../embeddings/oleObject38.bin"/><Relationship Id="rId9" Type="http://schemas.openxmlformats.org/officeDocument/2006/relationships/image" Target="../media/image62.wmf"/><Relationship Id="rId14" Type="http://schemas.openxmlformats.org/officeDocument/2006/relationships/oleObject" Target="../embeddings/oleObject4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66.wmf"/><Relationship Id="rId7" Type="http://schemas.openxmlformats.org/officeDocument/2006/relationships/image" Target="../media/image68.wmf"/><Relationship Id="rId2" Type="http://schemas.openxmlformats.org/officeDocument/2006/relationships/oleObject" Target="../embeddings/oleObject44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6.bin"/><Relationship Id="rId11" Type="http://schemas.openxmlformats.org/officeDocument/2006/relationships/image" Target="../media/image71.png"/><Relationship Id="rId5" Type="http://schemas.openxmlformats.org/officeDocument/2006/relationships/image" Target="../media/image67.wmf"/><Relationship Id="rId10" Type="http://schemas.openxmlformats.org/officeDocument/2006/relationships/image" Target="../media/image70.wmf"/><Relationship Id="rId4" Type="http://schemas.openxmlformats.org/officeDocument/2006/relationships/oleObject" Target="../embeddings/oleObject45.bin"/><Relationship Id="rId9" Type="http://schemas.openxmlformats.org/officeDocument/2006/relationships/oleObject" Target="../embeddings/oleObject4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png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9.png"/><Relationship Id="rId5" Type="http://schemas.openxmlformats.org/officeDocument/2006/relationships/image" Target="../media/image78.png"/><Relationship Id="rId4" Type="http://schemas.openxmlformats.org/officeDocument/2006/relationships/image" Target="../media/image7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3" Type="http://schemas.openxmlformats.org/officeDocument/2006/relationships/image" Target="../media/image81.wmf"/><Relationship Id="rId7" Type="http://schemas.openxmlformats.org/officeDocument/2006/relationships/image" Target="../media/image85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4.png"/><Relationship Id="rId5" Type="http://schemas.openxmlformats.org/officeDocument/2006/relationships/image" Target="../media/image83.png"/><Relationship Id="rId4" Type="http://schemas.openxmlformats.org/officeDocument/2006/relationships/image" Target="../media/image8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8.png"/><Relationship Id="rId2" Type="http://schemas.openxmlformats.org/officeDocument/2006/relationships/image" Target="../media/image8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0.png"/><Relationship Id="rId4" Type="http://schemas.openxmlformats.org/officeDocument/2006/relationships/image" Target="../media/image8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image" Target="../media/image9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4.png"/><Relationship Id="rId2" Type="http://schemas.openxmlformats.org/officeDocument/2006/relationships/image" Target="../media/image9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6.emf"/><Relationship Id="rId4" Type="http://schemas.openxmlformats.org/officeDocument/2006/relationships/image" Target="../media/image9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image" Target="../media/image9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8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6.wmf"/><Relationship Id="rId18" Type="http://schemas.openxmlformats.org/officeDocument/2006/relationships/image" Target="../media/image9.wmf"/><Relationship Id="rId3" Type="http://schemas.openxmlformats.org/officeDocument/2006/relationships/image" Target="../media/image1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6.bin"/><Relationship Id="rId17" Type="http://schemas.openxmlformats.org/officeDocument/2006/relationships/oleObject" Target="../embeddings/oleObject8.bin"/><Relationship Id="rId2" Type="http://schemas.openxmlformats.org/officeDocument/2006/relationships/oleObject" Target="../embeddings/oleObject1.bin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10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7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wmf"/><Relationship Id="rId3" Type="http://schemas.openxmlformats.org/officeDocument/2006/relationships/image" Target="../media/image100.png"/><Relationship Id="rId7" Type="http://schemas.openxmlformats.org/officeDocument/2006/relationships/oleObject" Target="../embeddings/oleObject51.bin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2.wmf"/><Relationship Id="rId5" Type="http://schemas.openxmlformats.org/officeDocument/2006/relationships/oleObject" Target="../embeddings/oleObject50.bin"/><Relationship Id="rId10" Type="http://schemas.openxmlformats.org/officeDocument/2006/relationships/image" Target="../media/image105.png"/><Relationship Id="rId4" Type="http://schemas.openxmlformats.org/officeDocument/2006/relationships/image" Target="../media/image101.png"/><Relationship Id="rId9" Type="http://schemas.openxmlformats.org/officeDocument/2006/relationships/image" Target="../media/image10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7.png"/><Relationship Id="rId7" Type="http://schemas.openxmlformats.org/officeDocument/2006/relationships/image" Target="../media/image111.png"/><Relationship Id="rId2" Type="http://schemas.openxmlformats.org/officeDocument/2006/relationships/image" Target="../media/image10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0.png"/><Relationship Id="rId5" Type="http://schemas.openxmlformats.org/officeDocument/2006/relationships/image" Target="../media/image109.png"/><Relationship Id="rId4" Type="http://schemas.openxmlformats.org/officeDocument/2006/relationships/image" Target="../media/image108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7.png"/><Relationship Id="rId3" Type="http://schemas.openxmlformats.org/officeDocument/2006/relationships/image" Target="../media/image113.png"/><Relationship Id="rId7" Type="http://schemas.openxmlformats.org/officeDocument/2006/relationships/image" Target="../media/image116.png"/><Relationship Id="rId2" Type="http://schemas.openxmlformats.org/officeDocument/2006/relationships/image" Target="../media/image1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5.png"/><Relationship Id="rId11" Type="http://schemas.openxmlformats.org/officeDocument/2006/relationships/image" Target="../media/image120.png"/><Relationship Id="rId5" Type="http://schemas.openxmlformats.org/officeDocument/2006/relationships/image" Target="../media/image114.wmf"/><Relationship Id="rId10" Type="http://schemas.openxmlformats.org/officeDocument/2006/relationships/image" Target="../media/image119.png"/><Relationship Id="rId4" Type="http://schemas.openxmlformats.org/officeDocument/2006/relationships/oleObject" Target="../embeddings/oleObject52.bin"/><Relationship Id="rId9" Type="http://schemas.openxmlformats.org/officeDocument/2006/relationships/image" Target="../media/image118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6.png"/><Relationship Id="rId3" Type="http://schemas.openxmlformats.org/officeDocument/2006/relationships/image" Target="../media/image121.wmf"/><Relationship Id="rId7" Type="http://schemas.openxmlformats.org/officeDocument/2006/relationships/image" Target="../media/image125.png"/><Relationship Id="rId2" Type="http://schemas.openxmlformats.org/officeDocument/2006/relationships/oleObject" Target="../embeddings/oleObject53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4.png"/><Relationship Id="rId5" Type="http://schemas.openxmlformats.org/officeDocument/2006/relationships/image" Target="../media/image123.png"/><Relationship Id="rId10" Type="http://schemas.openxmlformats.org/officeDocument/2006/relationships/image" Target="../media/image128.png"/><Relationship Id="rId4" Type="http://schemas.openxmlformats.org/officeDocument/2006/relationships/image" Target="../media/image122.png"/><Relationship Id="rId9" Type="http://schemas.openxmlformats.org/officeDocument/2006/relationships/image" Target="../media/image12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image" Target="../media/image1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3.png"/><Relationship Id="rId5" Type="http://schemas.openxmlformats.org/officeDocument/2006/relationships/image" Target="../media/image132.png"/><Relationship Id="rId4" Type="http://schemas.openxmlformats.org/officeDocument/2006/relationships/image" Target="../media/image13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5.png"/><Relationship Id="rId7" Type="http://schemas.openxmlformats.org/officeDocument/2006/relationships/image" Target="../media/image139.png"/><Relationship Id="rId2" Type="http://schemas.openxmlformats.org/officeDocument/2006/relationships/image" Target="../media/image13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8.png"/><Relationship Id="rId5" Type="http://schemas.openxmlformats.org/officeDocument/2006/relationships/image" Target="../media/image137.png"/><Relationship Id="rId4" Type="http://schemas.openxmlformats.org/officeDocument/2006/relationships/image" Target="../media/image136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6.png"/><Relationship Id="rId3" Type="http://schemas.openxmlformats.org/officeDocument/2006/relationships/image" Target="../media/image141.png"/><Relationship Id="rId7" Type="http://schemas.openxmlformats.org/officeDocument/2006/relationships/image" Target="../media/image145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4.png"/><Relationship Id="rId5" Type="http://schemas.openxmlformats.org/officeDocument/2006/relationships/image" Target="../media/image143.png"/><Relationship Id="rId4" Type="http://schemas.openxmlformats.org/officeDocument/2006/relationships/image" Target="../media/image14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1.wmf"/><Relationship Id="rId7" Type="http://schemas.openxmlformats.org/officeDocument/2006/relationships/image" Target="../media/image14.png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2.pn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22.wmf"/><Relationship Id="rId3" Type="http://schemas.openxmlformats.org/officeDocument/2006/relationships/image" Target="../media/image17.wmf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16.bin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2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8.wmf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30.wmf"/><Relationship Id="rId7" Type="http://schemas.openxmlformats.org/officeDocument/2006/relationships/image" Target="../media/image32.wmf"/><Relationship Id="rId2" Type="http://schemas.openxmlformats.org/officeDocument/2006/relationships/oleObject" Target="../embeddings/oleObject23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31.wmf"/><Relationship Id="rId4" Type="http://schemas.openxmlformats.org/officeDocument/2006/relationships/oleObject" Target="../embeddings/oleObject2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4.wmf"/><Relationship Id="rId7" Type="http://schemas.openxmlformats.org/officeDocument/2006/relationships/image" Target="../media/image36.wmf"/><Relationship Id="rId2" Type="http://schemas.openxmlformats.org/officeDocument/2006/relationships/oleObject" Target="../embeddings/oleObject26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35.wmf"/><Relationship Id="rId10" Type="http://schemas.openxmlformats.org/officeDocument/2006/relationships/image" Target="../media/image39.png"/><Relationship Id="rId4" Type="http://schemas.openxmlformats.org/officeDocument/2006/relationships/oleObject" Target="../embeddings/oleObject27.bin"/><Relationship Id="rId9" Type="http://schemas.openxmlformats.org/officeDocument/2006/relationships/image" Target="../media/image3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40.wmf"/><Relationship Id="rId7" Type="http://schemas.openxmlformats.org/officeDocument/2006/relationships/image" Target="../media/image42.wmf"/><Relationship Id="rId2" Type="http://schemas.openxmlformats.org/officeDocument/2006/relationships/oleObject" Target="../embeddings/oleObject29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41.wmf"/><Relationship Id="rId10" Type="http://schemas.openxmlformats.org/officeDocument/2006/relationships/image" Target="../media/image45.png"/><Relationship Id="rId4" Type="http://schemas.openxmlformats.org/officeDocument/2006/relationships/oleObject" Target="../embeddings/oleObject30.bin"/><Relationship Id="rId9" Type="http://schemas.openxmlformats.org/officeDocument/2006/relationships/image" Target="../media/image4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13" Type="http://schemas.openxmlformats.org/officeDocument/2006/relationships/image" Target="../media/image52.png"/><Relationship Id="rId3" Type="http://schemas.openxmlformats.org/officeDocument/2006/relationships/image" Target="../media/image47.png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51.wmf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11" Type="http://schemas.openxmlformats.org/officeDocument/2006/relationships/oleObject" Target="../embeddings/oleObject34.bin"/><Relationship Id="rId5" Type="http://schemas.openxmlformats.org/officeDocument/2006/relationships/image" Target="../media/image48.wmf"/><Relationship Id="rId10" Type="http://schemas.openxmlformats.org/officeDocument/2006/relationships/image" Target="../media/image43.png"/><Relationship Id="rId4" Type="http://schemas.openxmlformats.org/officeDocument/2006/relationships/oleObject" Target="../embeddings/oleObject32.bin"/><Relationship Id="rId9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98E22C2B-1F72-4F71-899C-1D6E862512AF}"/>
              </a:ext>
            </a:extLst>
          </p:cNvPr>
          <p:cNvSpPr/>
          <p:nvPr/>
        </p:nvSpPr>
        <p:spPr>
          <a:xfrm>
            <a:off x="246822" y="93535"/>
            <a:ext cx="11698356" cy="6495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it-IT" sz="2800" b="1" dirty="0" err="1">
                <a:solidFill>
                  <a:srgbClr val="FF0000"/>
                </a:solidFill>
                <a:sym typeface="Symbol" panose="05050102010706020507" pitchFamily="18" charset="2"/>
              </a:rPr>
              <a:t>Chemometrics</a:t>
            </a:r>
            <a:r>
              <a:rPr lang="it-IT" sz="2800" b="1" dirty="0">
                <a:solidFill>
                  <a:srgbClr val="FF0000"/>
                </a:solidFill>
                <a:sym typeface="Symbol" panose="05050102010706020507" pitchFamily="18" charset="2"/>
              </a:rPr>
              <a:t> - </a:t>
            </a:r>
            <a:r>
              <a:rPr lang="it-IT" sz="2800" b="1" dirty="0" err="1">
                <a:solidFill>
                  <a:srgbClr val="FF0000"/>
                </a:solidFill>
                <a:sym typeface="Symbol" panose="05050102010706020507" pitchFamily="18" charset="2"/>
              </a:rPr>
              <a:t>formulas</a:t>
            </a:r>
            <a:r>
              <a:rPr lang="it-IT" sz="2800" b="1" dirty="0">
                <a:solidFill>
                  <a:srgbClr val="FF0000"/>
                </a:solidFill>
                <a:sym typeface="Symbol" panose="05050102010706020507" pitchFamily="18" charset="2"/>
              </a:rPr>
              <a:t> and </a:t>
            </a:r>
            <a:r>
              <a:rPr lang="it-IT" sz="2800" b="1" dirty="0" err="1">
                <a:solidFill>
                  <a:srgbClr val="FF0000"/>
                </a:solidFill>
                <a:sym typeface="Symbol" panose="05050102010706020507" pitchFamily="18" charset="2"/>
              </a:rPr>
              <a:t>tests</a:t>
            </a:r>
            <a:r>
              <a:rPr lang="it-IT" sz="2800" b="1" dirty="0">
                <a:solidFill>
                  <a:srgbClr val="FF0000"/>
                </a:solidFill>
                <a:sym typeface="Symbol" panose="05050102010706020507" pitchFamily="18" charset="2"/>
              </a:rPr>
              <a:t>, 2</a:t>
            </a:r>
            <a:r>
              <a:rPr lang="it-IT" sz="2800" b="1" baseline="30000" dirty="0">
                <a:solidFill>
                  <a:srgbClr val="FF0000"/>
                </a:solidFill>
                <a:sym typeface="Symbol" panose="05050102010706020507" pitchFamily="18" charset="2"/>
              </a:rPr>
              <a:t>nd</a:t>
            </a:r>
            <a:r>
              <a:rPr lang="it-IT" sz="2800" b="1" dirty="0">
                <a:solidFill>
                  <a:srgbClr val="FF0000"/>
                </a:solidFill>
                <a:sym typeface="Symbol" panose="05050102010706020507" pitchFamily="18" charset="2"/>
              </a:rPr>
              <a:t> part</a:t>
            </a:r>
          </a:p>
          <a:p>
            <a:pPr algn="ctr">
              <a:lnSpc>
                <a:spcPct val="114000"/>
              </a:lnSpc>
            </a:pPr>
            <a:endParaRPr lang="it-IT" sz="800" dirty="0">
              <a:solidFill>
                <a:srgbClr val="003366"/>
              </a:solidFill>
              <a:sym typeface="Symbol" panose="05050102010706020507" pitchFamily="18" charset="2"/>
            </a:endParaRPr>
          </a:p>
          <a:p>
            <a:pPr algn="just">
              <a:lnSpc>
                <a:spcPct val="114000"/>
              </a:lnSpc>
              <a:tabLst>
                <a:tab pos="11390313" algn="l"/>
              </a:tabLst>
            </a:pP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Simple linear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regression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	2</a:t>
            </a:r>
          </a:p>
          <a:p>
            <a:pPr algn="just">
              <a:lnSpc>
                <a:spcPct val="114000"/>
              </a:lnSpc>
              <a:tabLst>
                <a:tab pos="11390313" algn="l"/>
              </a:tabLst>
            </a:pPr>
            <a:endParaRPr lang="it-IT" sz="800" dirty="0">
              <a:solidFill>
                <a:srgbClr val="003366"/>
              </a:solidFill>
              <a:sym typeface="Symbol" panose="05050102010706020507" pitchFamily="18" charset="2"/>
            </a:endParaRPr>
          </a:p>
          <a:p>
            <a:pPr algn="just">
              <a:lnSpc>
                <a:spcPct val="114000"/>
              </a:lnSpc>
              <a:tabLst>
                <a:tab pos="11390313" algn="l"/>
              </a:tabLst>
            </a:pP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Univariate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linear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regression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of m-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th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order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	7</a:t>
            </a:r>
          </a:p>
          <a:p>
            <a:pPr algn="just">
              <a:lnSpc>
                <a:spcPct val="114000"/>
              </a:lnSpc>
              <a:tabLst>
                <a:tab pos="11390313" algn="l"/>
              </a:tabLst>
            </a:pPr>
            <a:endParaRPr lang="it-IT" sz="800" dirty="0">
              <a:solidFill>
                <a:srgbClr val="003366"/>
              </a:solidFill>
              <a:sym typeface="Symbol" panose="05050102010706020507" pitchFamily="18" charset="2"/>
            </a:endParaRPr>
          </a:p>
          <a:p>
            <a:pPr algn="just">
              <a:lnSpc>
                <a:spcPct val="114000"/>
              </a:lnSpc>
              <a:tabLst>
                <a:tab pos="11390313" algn="l"/>
              </a:tabLst>
            </a:pP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Multiple linear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regression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	9</a:t>
            </a:r>
          </a:p>
          <a:p>
            <a:pPr algn="just">
              <a:lnSpc>
                <a:spcPct val="114000"/>
              </a:lnSpc>
              <a:tabLst>
                <a:tab pos="11390313" algn="l"/>
              </a:tabLst>
            </a:pPr>
            <a:endParaRPr lang="it-IT" sz="800" dirty="0">
              <a:solidFill>
                <a:srgbClr val="003366"/>
              </a:solidFill>
              <a:sym typeface="Symbol" panose="05050102010706020507" pitchFamily="18" charset="2"/>
            </a:endParaRPr>
          </a:p>
          <a:p>
            <a:pPr algn="just">
              <a:lnSpc>
                <a:spcPct val="114000"/>
              </a:lnSpc>
              <a:tabLst>
                <a:tab pos="11207750" algn="l"/>
                <a:tab pos="11390313" algn="l"/>
              </a:tabLst>
            </a:pP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Validation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of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regression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models	 11</a:t>
            </a:r>
          </a:p>
          <a:p>
            <a:pPr algn="just">
              <a:lnSpc>
                <a:spcPct val="114000"/>
              </a:lnSpc>
              <a:tabLst>
                <a:tab pos="11390313" algn="l"/>
              </a:tabLst>
            </a:pPr>
            <a:endParaRPr lang="it-IT" sz="800" dirty="0">
              <a:solidFill>
                <a:srgbClr val="003366"/>
              </a:solidFill>
              <a:sym typeface="Symbol" panose="05050102010706020507" pitchFamily="18" charset="2"/>
            </a:endParaRPr>
          </a:p>
          <a:p>
            <a:pPr algn="just">
              <a:lnSpc>
                <a:spcPct val="114000"/>
              </a:lnSpc>
              <a:tabLst>
                <a:tab pos="11207750" algn="l"/>
                <a:tab pos="11301413" algn="l"/>
              </a:tabLst>
            </a:pP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Residuals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and leverage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values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; Williams plot	 12</a:t>
            </a:r>
          </a:p>
          <a:p>
            <a:pPr algn="just">
              <a:lnSpc>
                <a:spcPct val="114000"/>
              </a:lnSpc>
              <a:tabLst>
                <a:tab pos="11390313" algn="l"/>
              </a:tabLst>
            </a:pPr>
            <a:endParaRPr lang="it-IT" sz="800" dirty="0">
              <a:solidFill>
                <a:srgbClr val="003366"/>
              </a:solidFill>
              <a:sym typeface="Symbol" panose="05050102010706020507" pitchFamily="18" charset="2"/>
            </a:endParaRPr>
          </a:p>
          <a:p>
            <a:pPr algn="just">
              <a:lnSpc>
                <a:spcPct val="114000"/>
              </a:lnSpc>
              <a:tabLst>
                <a:tab pos="11207750" algn="l"/>
              </a:tabLst>
            </a:pP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Experimental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design: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empirical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models (k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factors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)	 13</a:t>
            </a:r>
          </a:p>
          <a:p>
            <a:pPr algn="just">
              <a:lnSpc>
                <a:spcPct val="114000"/>
              </a:lnSpc>
              <a:tabLst>
                <a:tab pos="11390313" algn="l"/>
              </a:tabLst>
            </a:pPr>
            <a:endParaRPr lang="it-IT" sz="800" dirty="0">
              <a:solidFill>
                <a:srgbClr val="003366"/>
              </a:solidFill>
              <a:sym typeface="Symbol" panose="05050102010706020507" pitchFamily="18" charset="2"/>
            </a:endParaRPr>
          </a:p>
          <a:p>
            <a:pPr algn="just">
              <a:lnSpc>
                <a:spcPct val="114000"/>
              </a:lnSpc>
              <a:tabLst>
                <a:tab pos="11207750" algn="l"/>
              </a:tabLst>
            </a:pP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Full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factorial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designs (2</a:t>
            </a:r>
            <a:r>
              <a:rPr lang="it-IT" baseline="30000" dirty="0">
                <a:solidFill>
                  <a:srgbClr val="003366"/>
                </a:solidFill>
                <a:sym typeface="Symbol" panose="05050102010706020507" pitchFamily="18" charset="2"/>
              </a:rPr>
              <a:t>k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)	 14</a:t>
            </a:r>
          </a:p>
          <a:p>
            <a:pPr algn="just">
              <a:lnSpc>
                <a:spcPct val="114000"/>
              </a:lnSpc>
              <a:tabLst>
                <a:tab pos="11390313" algn="l"/>
              </a:tabLst>
            </a:pPr>
            <a:endParaRPr lang="it-IT" sz="800" dirty="0">
              <a:solidFill>
                <a:srgbClr val="003366"/>
              </a:solidFill>
              <a:sym typeface="Symbol" panose="05050102010706020507" pitchFamily="18" charset="2"/>
            </a:endParaRPr>
          </a:p>
          <a:p>
            <a:pPr algn="just">
              <a:lnSpc>
                <a:spcPct val="114000"/>
              </a:lnSpc>
              <a:tabLst>
                <a:tab pos="11207750" algn="l"/>
              </a:tabLst>
            </a:pPr>
            <a:r>
              <a:rPr lang="en-US" dirty="0">
                <a:solidFill>
                  <a:srgbClr val="003366"/>
                </a:solidFill>
                <a:sym typeface="Symbol" panose="05050102010706020507" pitchFamily="18" charset="2"/>
              </a:rPr>
              <a:t>Mixture design and application of DoE to chromatography	 15</a:t>
            </a:r>
          </a:p>
          <a:p>
            <a:pPr algn="just">
              <a:lnSpc>
                <a:spcPct val="114000"/>
              </a:lnSpc>
              <a:tabLst>
                <a:tab pos="11390313" algn="l"/>
              </a:tabLst>
            </a:pPr>
            <a:endParaRPr lang="en-US" sz="800" dirty="0">
              <a:solidFill>
                <a:srgbClr val="003366"/>
              </a:solidFill>
              <a:sym typeface="Symbol" panose="05050102010706020507" pitchFamily="18" charset="2"/>
            </a:endParaRPr>
          </a:p>
          <a:p>
            <a:pPr algn="just">
              <a:lnSpc>
                <a:spcPct val="114000"/>
              </a:lnSpc>
              <a:tabLst>
                <a:tab pos="11215688" algn="l"/>
              </a:tabLst>
            </a:pPr>
            <a:r>
              <a:rPr lang="en-US" dirty="0">
                <a:solidFill>
                  <a:srgbClr val="003366"/>
                </a:solidFill>
                <a:sym typeface="Symbol" panose="05050102010706020507" pitchFamily="18" charset="2"/>
              </a:rPr>
              <a:t>Principal Components Analysis	 16</a:t>
            </a:r>
          </a:p>
          <a:p>
            <a:pPr algn="just">
              <a:lnSpc>
                <a:spcPct val="114000"/>
              </a:lnSpc>
              <a:tabLst>
                <a:tab pos="11390313" algn="l"/>
              </a:tabLst>
            </a:pPr>
            <a:endParaRPr lang="en-US" sz="800" dirty="0">
              <a:solidFill>
                <a:srgbClr val="003366"/>
              </a:solidFill>
              <a:sym typeface="Symbol" panose="05050102010706020507" pitchFamily="18" charset="2"/>
            </a:endParaRPr>
          </a:p>
          <a:p>
            <a:pPr algn="just">
              <a:lnSpc>
                <a:spcPct val="114000"/>
              </a:lnSpc>
              <a:tabLst>
                <a:tab pos="11215688" algn="l"/>
              </a:tabLst>
            </a:pPr>
            <a:r>
              <a:rPr lang="en-US" dirty="0">
                <a:solidFill>
                  <a:srgbClr val="003366"/>
                </a:solidFill>
                <a:sym typeface="Symbol" panose="05050102010706020507" pitchFamily="18" charset="2"/>
              </a:rPr>
              <a:t>Inverse calibration, Principal Component Regression and Partial Least Squares	 18</a:t>
            </a:r>
          </a:p>
          <a:p>
            <a:pPr algn="just">
              <a:lnSpc>
                <a:spcPct val="114000"/>
              </a:lnSpc>
              <a:tabLst>
                <a:tab pos="11215688" algn="l"/>
              </a:tabLst>
            </a:pPr>
            <a:endParaRPr lang="en-US" sz="800" dirty="0">
              <a:solidFill>
                <a:srgbClr val="003366"/>
              </a:solidFill>
              <a:sym typeface="Symbol" panose="05050102010706020507" pitchFamily="18" charset="2"/>
            </a:endParaRPr>
          </a:p>
          <a:p>
            <a:pPr algn="just">
              <a:lnSpc>
                <a:spcPct val="114000"/>
              </a:lnSpc>
              <a:tabLst>
                <a:tab pos="11215688" algn="l"/>
              </a:tabLst>
            </a:pPr>
            <a:r>
              <a:rPr lang="en-US" dirty="0">
                <a:solidFill>
                  <a:srgbClr val="003366"/>
                </a:solidFill>
                <a:sym typeface="Symbol" panose="05050102010706020507" pitchFamily="18" charset="2"/>
              </a:rPr>
              <a:t>Cluster Analysis	 19</a:t>
            </a:r>
          </a:p>
          <a:p>
            <a:pPr algn="just">
              <a:lnSpc>
                <a:spcPct val="114000"/>
              </a:lnSpc>
              <a:tabLst>
                <a:tab pos="11390313" algn="l"/>
              </a:tabLst>
            </a:pPr>
            <a:endParaRPr lang="en-US" sz="800" dirty="0">
              <a:solidFill>
                <a:srgbClr val="003366"/>
              </a:solidFill>
              <a:sym typeface="Symbol" panose="05050102010706020507" pitchFamily="18" charset="2"/>
            </a:endParaRPr>
          </a:p>
          <a:p>
            <a:pPr algn="just">
              <a:lnSpc>
                <a:spcPct val="114000"/>
              </a:lnSpc>
              <a:tabLst>
                <a:tab pos="11215688" algn="l"/>
              </a:tabLst>
            </a:pP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Classification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methods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	 21</a:t>
            </a:r>
          </a:p>
          <a:p>
            <a:pPr algn="just">
              <a:lnSpc>
                <a:spcPct val="114000"/>
              </a:lnSpc>
              <a:tabLst>
                <a:tab pos="11215688" algn="l"/>
              </a:tabLst>
            </a:pPr>
            <a:endParaRPr lang="it-IT" sz="800" dirty="0">
              <a:solidFill>
                <a:srgbClr val="003366"/>
              </a:solidFill>
              <a:sym typeface="Symbol" panose="05050102010706020507" pitchFamily="18" charset="2"/>
            </a:endParaRPr>
          </a:p>
          <a:p>
            <a:pPr algn="just">
              <a:lnSpc>
                <a:spcPct val="114000"/>
              </a:lnSpc>
              <a:tabLst>
                <a:tab pos="11215688" algn="l"/>
              </a:tabLst>
            </a:pP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Quality control and sampling	 24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9C0485A-FF17-418B-A6F9-055A21FD9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6504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8E0BF97A-F98A-447C-9106-B761E60A2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10</a:t>
            </a:fld>
            <a:endParaRPr lang="it-IT"/>
          </a:p>
        </p:txBody>
      </p:sp>
      <p:sp>
        <p:nvSpPr>
          <p:cNvPr id="31" name="Rettangolo 30">
            <a:extLst>
              <a:ext uri="{FF2B5EF4-FFF2-40B4-BE49-F238E27FC236}">
                <a16:creationId xmlns:a16="http://schemas.microsoft.com/office/drawing/2014/main" id="{40F83F96-2396-4A0D-8AA4-D46102F5B6D6}"/>
              </a:ext>
            </a:extLst>
          </p:cNvPr>
          <p:cNvSpPr/>
          <p:nvPr/>
        </p:nvSpPr>
        <p:spPr>
          <a:xfrm>
            <a:off x="198075" y="205734"/>
            <a:ext cx="5512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3366"/>
                </a:solidFill>
                <a:sym typeface="Symbol" panose="05050102010706020507" pitchFamily="18" charset="2"/>
              </a:rPr>
              <a:t>Coefficient of determination in multiple linear regression</a:t>
            </a:r>
            <a:endParaRPr lang="it-IT" baseline="-25000" dirty="0"/>
          </a:p>
        </p:txBody>
      </p:sp>
      <p:pic>
        <p:nvPicPr>
          <p:cNvPr id="23" name="Immagine 22">
            <a:extLst>
              <a:ext uri="{FF2B5EF4-FFF2-40B4-BE49-F238E27FC236}">
                <a16:creationId xmlns:a16="http://schemas.microsoft.com/office/drawing/2014/main" id="{CA6D8045-12F0-49A1-BBF6-7B4ED6A5CF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331" y="571508"/>
            <a:ext cx="4076700" cy="1171575"/>
          </a:xfrm>
          <a:prstGeom prst="rect">
            <a:avLst/>
          </a:prstGeom>
        </p:spPr>
      </p:pic>
      <p:sp>
        <p:nvSpPr>
          <p:cNvPr id="33" name="Rettangolo 32">
            <a:extLst>
              <a:ext uri="{FF2B5EF4-FFF2-40B4-BE49-F238E27FC236}">
                <a16:creationId xmlns:a16="http://schemas.microsoft.com/office/drawing/2014/main" id="{90037778-B141-4A85-A13C-854205B6A177}"/>
              </a:ext>
            </a:extLst>
          </p:cNvPr>
          <p:cNvSpPr/>
          <p:nvPr/>
        </p:nvSpPr>
        <p:spPr>
          <a:xfrm>
            <a:off x="198075" y="2104831"/>
            <a:ext cx="56555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3366"/>
                </a:solidFill>
                <a:sym typeface="Symbol" panose="05050102010706020507" pitchFamily="18" charset="2"/>
              </a:rPr>
              <a:t>Statistic for the evaluation of the significance of the model</a:t>
            </a:r>
            <a:endParaRPr lang="it-IT" baseline="-25000" dirty="0"/>
          </a:p>
        </p:txBody>
      </p:sp>
      <p:pic>
        <p:nvPicPr>
          <p:cNvPr id="26" name="Immagine 25">
            <a:extLst>
              <a:ext uri="{FF2B5EF4-FFF2-40B4-BE49-F238E27FC236}">
                <a16:creationId xmlns:a16="http://schemas.microsoft.com/office/drawing/2014/main" id="{B0CEE7EE-5E50-49D8-8012-99CDFE2FCA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331" y="2583015"/>
            <a:ext cx="5000625" cy="981075"/>
          </a:xfrm>
          <a:prstGeom prst="rect">
            <a:avLst/>
          </a:prstGeom>
        </p:spPr>
      </p:pic>
      <p:sp>
        <p:nvSpPr>
          <p:cNvPr id="43" name="Rettangolo 42">
            <a:extLst>
              <a:ext uri="{FF2B5EF4-FFF2-40B4-BE49-F238E27FC236}">
                <a16:creationId xmlns:a16="http://schemas.microsoft.com/office/drawing/2014/main" id="{48FAEA15-F8CB-49CF-9F5D-2184AC7061A1}"/>
              </a:ext>
            </a:extLst>
          </p:cNvPr>
          <p:cNvSpPr/>
          <p:nvPr/>
        </p:nvSpPr>
        <p:spPr>
          <a:xfrm>
            <a:off x="93007" y="3914312"/>
            <a:ext cx="6586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3366"/>
                </a:solidFill>
                <a:sym typeface="Symbol" panose="05050102010706020507" pitchFamily="18" charset="2"/>
              </a:rPr>
              <a:t>Application of multiple linear regression to multicomponent analysis</a:t>
            </a:r>
            <a:endParaRPr lang="it-IT" baseline="-25000" dirty="0"/>
          </a:p>
        </p:txBody>
      </p:sp>
      <p:pic>
        <p:nvPicPr>
          <p:cNvPr id="44" name="Immagine 43">
            <a:extLst>
              <a:ext uri="{FF2B5EF4-FFF2-40B4-BE49-F238E27FC236}">
                <a16:creationId xmlns:a16="http://schemas.microsoft.com/office/drawing/2014/main" id="{8F9F4067-C627-46F8-B5E6-B039F000DA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98" y="4328622"/>
            <a:ext cx="4924936" cy="852978"/>
          </a:xfrm>
          <a:prstGeom prst="rect">
            <a:avLst/>
          </a:prstGeom>
        </p:spPr>
      </p:pic>
      <p:sp>
        <p:nvSpPr>
          <p:cNvPr id="27" name="Freccia bidirezionale orizzontale 26">
            <a:extLst>
              <a:ext uri="{FF2B5EF4-FFF2-40B4-BE49-F238E27FC236}">
                <a16:creationId xmlns:a16="http://schemas.microsoft.com/office/drawing/2014/main" id="{CDAD8C84-440A-45C9-B16B-3E54433F2BEC}"/>
              </a:ext>
            </a:extLst>
          </p:cNvPr>
          <p:cNvSpPr/>
          <p:nvPr/>
        </p:nvSpPr>
        <p:spPr>
          <a:xfrm>
            <a:off x="5171956" y="4570445"/>
            <a:ext cx="902677" cy="3693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45" name="Oggetto 44">
            <a:extLst>
              <a:ext uri="{FF2B5EF4-FFF2-40B4-BE49-F238E27FC236}">
                <a16:creationId xmlns:a16="http://schemas.microsoft.com/office/drawing/2014/main" id="{E6F54263-8C1A-4938-A76D-D3C7AEE42A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2644634"/>
              </p:ext>
            </p:extLst>
          </p:nvPr>
        </p:nvGraphicFramePr>
        <p:xfrm>
          <a:off x="6417187" y="4561952"/>
          <a:ext cx="96678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5" imgW="457200" imgH="177480" progId="Equation.3">
                  <p:embed/>
                </p:oleObj>
              </mc:Choice>
              <mc:Fallback>
                <p:oleObj name="Equazione" r:id="rId5" imgW="457200" imgH="177480" progId="Equation.3">
                  <p:embed/>
                  <p:pic>
                    <p:nvPicPr>
                      <p:cNvPr id="6" name="Oggetto 5">
                        <a:extLst>
                          <a:ext uri="{FF2B5EF4-FFF2-40B4-BE49-F238E27FC236}">
                            <a16:creationId xmlns:a16="http://schemas.microsoft.com/office/drawing/2014/main" id="{ADBEA786-48D4-4589-9F2A-4EE21DA5D75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7187" y="4561952"/>
                        <a:ext cx="966788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1">
            <a:extLst>
              <a:ext uri="{FF2B5EF4-FFF2-40B4-BE49-F238E27FC236}">
                <a16:creationId xmlns:a16="http://schemas.microsoft.com/office/drawing/2014/main" id="{D9B93376-632D-48A4-AADC-6E2969A3FF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782145"/>
              </p:ext>
            </p:extLst>
          </p:nvPr>
        </p:nvGraphicFramePr>
        <p:xfrm>
          <a:off x="216861" y="5249125"/>
          <a:ext cx="21971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7" imgW="1155600" imgH="279360" progId="Equation.3">
                  <p:embed/>
                </p:oleObj>
              </mc:Choice>
              <mc:Fallback>
                <p:oleObj name="Equazione" r:id="rId7" imgW="1155600" imgH="279360" progId="Equation.3">
                  <p:embed/>
                  <p:pic>
                    <p:nvPicPr>
                      <p:cNvPr id="11" name="Object 1">
                        <a:extLst>
                          <a:ext uri="{FF2B5EF4-FFF2-40B4-BE49-F238E27FC236}">
                            <a16:creationId xmlns:a16="http://schemas.microsoft.com/office/drawing/2014/main" id="{DC8DC09B-8009-4554-AF0A-BA10B4E56B0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861" y="5249125"/>
                        <a:ext cx="2197100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7" name="Immagine 46">
            <a:extLst>
              <a:ext uri="{FF2B5EF4-FFF2-40B4-BE49-F238E27FC236}">
                <a16:creationId xmlns:a16="http://schemas.microsoft.com/office/drawing/2014/main" id="{DCACC25D-F857-4C9A-9DF1-2C57CF1EEA0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8075" y="5882044"/>
            <a:ext cx="4607382" cy="910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951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427B203D-239C-4444-8449-BF12B0065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11</a:t>
            </a:fld>
            <a:endParaRPr lang="it-IT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F9FE1702-3E33-4929-B62F-8891C6EEA6F1}"/>
              </a:ext>
            </a:extLst>
          </p:cNvPr>
          <p:cNvSpPr/>
          <p:nvPr/>
        </p:nvSpPr>
        <p:spPr>
          <a:xfrm>
            <a:off x="3472541" y="212622"/>
            <a:ext cx="524691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solidFill>
                  <a:srgbClr val="FF0000"/>
                </a:solidFill>
                <a:sym typeface="Symbol" panose="05050102010706020507" pitchFamily="18" charset="2"/>
              </a:rPr>
              <a:t>Validation of regression models</a:t>
            </a:r>
            <a:endParaRPr lang="it-IT" sz="2200" b="1" dirty="0">
              <a:solidFill>
                <a:srgbClr val="FF0000"/>
              </a:solidFill>
            </a:endParaRPr>
          </a:p>
        </p:txBody>
      </p:sp>
      <p:sp>
        <p:nvSpPr>
          <p:cNvPr id="24" name="Rettangolo 23">
            <a:extLst>
              <a:ext uri="{FF2B5EF4-FFF2-40B4-BE49-F238E27FC236}">
                <a16:creationId xmlns:a16="http://schemas.microsoft.com/office/drawing/2014/main" id="{B2549B78-1AF4-4978-8E79-8722487EA728}"/>
              </a:ext>
            </a:extLst>
          </p:cNvPr>
          <p:cNvSpPr/>
          <p:nvPr/>
        </p:nvSpPr>
        <p:spPr>
          <a:xfrm>
            <a:off x="160614" y="843912"/>
            <a:ext cx="1327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Adjusted-R</a:t>
            </a:r>
            <a:r>
              <a:rPr lang="it-IT" baseline="30000" dirty="0">
                <a:solidFill>
                  <a:srgbClr val="003366"/>
                </a:solidFill>
                <a:sym typeface="Symbol" panose="05050102010706020507" pitchFamily="18" charset="2"/>
              </a:rPr>
              <a:t>2</a:t>
            </a:r>
            <a:endParaRPr lang="it-IT" baseline="30000" dirty="0"/>
          </a:p>
        </p:txBody>
      </p:sp>
      <p:graphicFrame>
        <p:nvGraphicFramePr>
          <p:cNvPr id="25" name="Object 1">
            <a:extLst>
              <a:ext uri="{FF2B5EF4-FFF2-40B4-BE49-F238E27FC236}">
                <a16:creationId xmlns:a16="http://schemas.microsoft.com/office/drawing/2014/main" id="{B73290DC-DAD2-4D3A-97E5-C694A7EFA8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1228205"/>
              </p:ext>
            </p:extLst>
          </p:nvPr>
        </p:nvGraphicFramePr>
        <p:xfrm>
          <a:off x="281782" y="2279865"/>
          <a:ext cx="6639792" cy="803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2" imgW="3771900" imgH="457200" progId="Equation.3">
                  <p:embed/>
                </p:oleObj>
              </mc:Choice>
              <mc:Fallback>
                <p:oleObj name="Equazione" r:id="rId2" imgW="3771900" imgH="457200" progId="Equation.3">
                  <p:embed/>
                  <p:pic>
                    <p:nvPicPr>
                      <p:cNvPr id="5" name="Object 1">
                        <a:extLst>
                          <a:ext uri="{FF2B5EF4-FFF2-40B4-BE49-F238E27FC236}">
                            <a16:creationId xmlns:a16="http://schemas.microsoft.com/office/drawing/2014/main" id="{00BB7318-0B20-4655-8D1A-71D389DE84E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782" y="2279865"/>
                        <a:ext cx="6639792" cy="8036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uppo 3">
            <a:extLst>
              <a:ext uri="{FF2B5EF4-FFF2-40B4-BE49-F238E27FC236}">
                <a16:creationId xmlns:a16="http://schemas.microsoft.com/office/drawing/2014/main" id="{3BDD32E6-B145-4023-A469-D4F92DF32CED}"/>
              </a:ext>
            </a:extLst>
          </p:cNvPr>
          <p:cNvGrpSpPr/>
          <p:nvPr/>
        </p:nvGrpSpPr>
        <p:grpSpPr>
          <a:xfrm>
            <a:off x="281782" y="1459910"/>
            <a:ext cx="8627376" cy="454501"/>
            <a:chOff x="281782" y="1459910"/>
            <a:chExt cx="8627376" cy="454501"/>
          </a:xfrm>
        </p:grpSpPr>
        <p:graphicFrame>
          <p:nvGraphicFramePr>
            <p:cNvPr id="26" name="Object 2">
              <a:extLst>
                <a:ext uri="{FF2B5EF4-FFF2-40B4-BE49-F238E27FC236}">
                  <a16:creationId xmlns:a16="http://schemas.microsoft.com/office/drawing/2014/main" id="{48480842-C075-4A28-AA55-12DA1643003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04645702"/>
                </p:ext>
              </p:extLst>
            </p:nvPr>
          </p:nvGraphicFramePr>
          <p:xfrm>
            <a:off x="281782" y="1459910"/>
            <a:ext cx="2450902" cy="4503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zione" r:id="rId4" imgW="1587500" imgH="292100" progId="Equation.3">
                    <p:embed/>
                  </p:oleObj>
                </mc:Choice>
                <mc:Fallback>
                  <p:oleObj name="Equazione" r:id="rId4" imgW="1587500" imgH="292100" progId="Equation.3">
                    <p:embed/>
                    <p:pic>
                      <p:nvPicPr>
                        <p:cNvPr id="6" name="Object 2">
                          <a:extLst>
                            <a:ext uri="{FF2B5EF4-FFF2-40B4-BE49-F238E27FC236}">
                              <a16:creationId xmlns:a16="http://schemas.microsoft.com/office/drawing/2014/main" id="{A6DBD6E5-F0EB-43FF-A3AA-8E9298F5FA8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1782" y="1459910"/>
                          <a:ext cx="2450902" cy="45035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Object 3">
              <a:extLst>
                <a:ext uri="{FF2B5EF4-FFF2-40B4-BE49-F238E27FC236}">
                  <a16:creationId xmlns:a16="http://schemas.microsoft.com/office/drawing/2014/main" id="{9D7FB35D-AC20-42BC-9796-6E61EE78C03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0017766"/>
                </p:ext>
              </p:extLst>
            </p:nvPr>
          </p:nvGraphicFramePr>
          <p:xfrm>
            <a:off x="3132331" y="1459910"/>
            <a:ext cx="2586281" cy="4503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zione" r:id="rId6" imgW="1676400" imgH="279400" progId="Equation.3">
                    <p:embed/>
                  </p:oleObj>
                </mc:Choice>
                <mc:Fallback>
                  <p:oleObj name="Equazione" r:id="rId6" imgW="1676400" imgH="279400" progId="Equation.3">
                    <p:embed/>
                    <p:pic>
                      <p:nvPicPr>
                        <p:cNvPr id="7" name="Object 3">
                          <a:extLst>
                            <a:ext uri="{FF2B5EF4-FFF2-40B4-BE49-F238E27FC236}">
                              <a16:creationId xmlns:a16="http://schemas.microsoft.com/office/drawing/2014/main" id="{DF6DB8D9-B93E-4E76-8E87-08FD85F1D95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32331" y="1459910"/>
                          <a:ext cx="2586281" cy="45035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" name="Object 2">
              <a:extLst>
                <a:ext uri="{FF2B5EF4-FFF2-40B4-BE49-F238E27FC236}">
                  <a16:creationId xmlns:a16="http://schemas.microsoft.com/office/drawing/2014/main" id="{EEFF1921-78BF-4AEC-84D3-03E08B0D408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01186183"/>
                </p:ext>
              </p:extLst>
            </p:nvPr>
          </p:nvGraphicFramePr>
          <p:xfrm>
            <a:off x="6095999" y="1459910"/>
            <a:ext cx="2813159" cy="4545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zione" r:id="rId8" imgW="1727200" imgH="279400" progId="Equation.3">
                    <p:embed/>
                  </p:oleObj>
                </mc:Choice>
                <mc:Fallback>
                  <p:oleObj name="Equazione" r:id="rId8" imgW="1727200" imgH="279400" progId="Equation.3">
                    <p:embed/>
                    <p:pic>
                      <p:nvPicPr>
                        <p:cNvPr id="8" name="Object 2">
                          <a:extLst>
                            <a:ext uri="{FF2B5EF4-FFF2-40B4-BE49-F238E27FC236}">
                              <a16:creationId xmlns:a16="http://schemas.microsoft.com/office/drawing/2014/main" id="{E09CB6EB-BDAD-4354-A662-1053569DA59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95999" y="1459910"/>
                          <a:ext cx="2813159" cy="454501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9" name="Rettangolo 28">
            <a:extLst>
              <a:ext uri="{FF2B5EF4-FFF2-40B4-BE49-F238E27FC236}">
                <a16:creationId xmlns:a16="http://schemas.microsoft.com/office/drawing/2014/main" id="{149E099F-0AC4-4400-8B43-A2F864085743}"/>
              </a:ext>
            </a:extLst>
          </p:cNvPr>
          <p:cNvSpPr/>
          <p:nvPr/>
        </p:nvSpPr>
        <p:spPr>
          <a:xfrm>
            <a:off x="160613" y="3534839"/>
            <a:ext cx="3903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Predictive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Error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Sum of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Squares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(PRESS)</a:t>
            </a:r>
            <a:endParaRPr lang="it-IT" baseline="30000" dirty="0"/>
          </a:p>
        </p:txBody>
      </p:sp>
      <p:graphicFrame>
        <p:nvGraphicFramePr>
          <p:cNvPr id="30" name="Object 1">
            <a:extLst>
              <a:ext uri="{FF2B5EF4-FFF2-40B4-BE49-F238E27FC236}">
                <a16:creationId xmlns:a16="http://schemas.microsoft.com/office/drawing/2014/main" id="{5CD8A90D-45A3-49DA-B441-790764300F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307453"/>
              </p:ext>
            </p:extLst>
          </p:nvPr>
        </p:nvGraphicFramePr>
        <p:xfrm>
          <a:off x="203547" y="4092660"/>
          <a:ext cx="2874486" cy="5745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10" imgW="1459866" imgH="279279" progId="Equation.3">
                  <p:embed/>
                </p:oleObj>
              </mc:Choice>
              <mc:Fallback>
                <p:oleObj name="Equazione" r:id="rId10" imgW="1459866" imgH="279279" progId="Equation.3">
                  <p:embed/>
                  <p:pic>
                    <p:nvPicPr>
                      <p:cNvPr id="6" name="Object 1">
                        <a:extLst>
                          <a:ext uri="{FF2B5EF4-FFF2-40B4-BE49-F238E27FC236}">
                            <a16:creationId xmlns:a16="http://schemas.microsoft.com/office/drawing/2014/main" id="{9CECA2CB-6C87-412C-994A-52B2A1C420F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547" y="4092660"/>
                        <a:ext cx="2874486" cy="5745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ttangolo 9">
            <a:extLst>
              <a:ext uri="{FF2B5EF4-FFF2-40B4-BE49-F238E27FC236}">
                <a16:creationId xmlns:a16="http://schemas.microsoft.com/office/drawing/2014/main" id="{8234D74D-8272-48D6-ABCA-E2ED012786F8}"/>
              </a:ext>
            </a:extLst>
          </p:cNvPr>
          <p:cNvSpPr/>
          <p:nvPr/>
        </p:nvSpPr>
        <p:spPr>
          <a:xfrm>
            <a:off x="4209605" y="4142306"/>
            <a:ext cx="61067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363538" algn="l"/>
              </a:tabLst>
            </a:pPr>
            <a:r>
              <a:rPr lang="it-IT" dirty="0">
                <a:solidFill>
                  <a:srgbClr val="003366"/>
                </a:solidFill>
                <a:sym typeface="Symbol"/>
              </a:rPr>
              <a:t>= 	</a:t>
            </a:r>
            <a:r>
              <a:rPr lang="it-IT" dirty="0" err="1">
                <a:solidFill>
                  <a:srgbClr val="FF0000"/>
                </a:solidFill>
                <a:sym typeface="Symbol"/>
              </a:rPr>
              <a:t>value</a:t>
            </a:r>
            <a:r>
              <a:rPr lang="it-IT" dirty="0">
                <a:solidFill>
                  <a:srgbClr val="FF0000"/>
                </a:solidFill>
                <a:sym typeface="Symbol"/>
              </a:rPr>
              <a:t> </a:t>
            </a:r>
            <a:r>
              <a:rPr lang="it-IT" dirty="0" err="1">
                <a:solidFill>
                  <a:srgbClr val="FF0000"/>
                </a:solidFill>
                <a:sym typeface="Symbol"/>
              </a:rPr>
              <a:t>predicted</a:t>
            </a:r>
            <a:r>
              <a:rPr lang="it-IT" dirty="0">
                <a:solidFill>
                  <a:srgbClr val="FF0000"/>
                </a:solidFill>
                <a:sym typeface="Symbol"/>
              </a:rPr>
              <a:t> for the i-</a:t>
            </a:r>
            <a:r>
              <a:rPr lang="it-IT" dirty="0" err="1">
                <a:solidFill>
                  <a:srgbClr val="FF0000"/>
                </a:solidFill>
                <a:sym typeface="Symbol"/>
              </a:rPr>
              <a:t>th</a:t>
            </a:r>
            <a:r>
              <a:rPr lang="it-IT" dirty="0">
                <a:solidFill>
                  <a:srgbClr val="FF0000"/>
                </a:solidFill>
                <a:sym typeface="Symbol"/>
              </a:rPr>
              <a:t> sample </a:t>
            </a:r>
            <a:r>
              <a:rPr lang="it-IT" dirty="0" err="1">
                <a:solidFill>
                  <a:srgbClr val="FF0000"/>
                </a:solidFill>
                <a:sym typeface="Symbol"/>
              </a:rPr>
              <a:t>using</a:t>
            </a:r>
            <a:r>
              <a:rPr lang="it-IT" dirty="0">
                <a:solidFill>
                  <a:srgbClr val="FF0000"/>
                </a:solidFill>
                <a:sym typeface="Symbol"/>
              </a:rPr>
              <a:t> a model in 	</a:t>
            </a:r>
            <a:r>
              <a:rPr lang="it-IT" dirty="0" err="1">
                <a:solidFill>
                  <a:srgbClr val="FF0000"/>
                </a:solidFill>
                <a:sym typeface="Symbol"/>
              </a:rPr>
              <a:t>which</a:t>
            </a:r>
            <a:r>
              <a:rPr lang="it-IT" dirty="0">
                <a:solidFill>
                  <a:srgbClr val="FF0000"/>
                </a:solidFill>
                <a:sym typeface="Symbol"/>
              </a:rPr>
              <a:t> the sample </a:t>
            </a:r>
            <a:r>
              <a:rPr lang="it-IT" dirty="0" err="1">
                <a:solidFill>
                  <a:srgbClr val="FF0000"/>
                </a:solidFill>
                <a:sym typeface="Symbol"/>
              </a:rPr>
              <a:t>has</a:t>
            </a:r>
            <a:r>
              <a:rPr lang="it-IT" dirty="0">
                <a:solidFill>
                  <a:srgbClr val="FF0000"/>
                </a:solidFill>
                <a:sym typeface="Symbol"/>
              </a:rPr>
              <a:t> </a:t>
            </a:r>
            <a:r>
              <a:rPr lang="it-IT" dirty="0" err="1">
                <a:solidFill>
                  <a:srgbClr val="FF0000"/>
                </a:solidFill>
                <a:sym typeface="Symbol"/>
              </a:rPr>
              <a:t>not</a:t>
            </a:r>
            <a:r>
              <a:rPr lang="it-IT" dirty="0">
                <a:solidFill>
                  <a:srgbClr val="FF0000"/>
                </a:solidFill>
                <a:sym typeface="Symbol"/>
              </a:rPr>
              <a:t> </a:t>
            </a:r>
            <a:r>
              <a:rPr lang="it-IT" dirty="0" err="1">
                <a:solidFill>
                  <a:srgbClr val="FF0000"/>
                </a:solidFill>
                <a:sym typeface="Symbol"/>
              </a:rPr>
              <a:t>been</a:t>
            </a:r>
            <a:r>
              <a:rPr lang="it-IT" dirty="0">
                <a:solidFill>
                  <a:srgbClr val="FF0000"/>
                </a:solidFill>
                <a:sym typeface="Symbol"/>
              </a:rPr>
              <a:t> </a:t>
            </a:r>
            <a:r>
              <a:rPr lang="it-IT" dirty="0" err="1">
                <a:solidFill>
                  <a:srgbClr val="FF0000"/>
                </a:solidFill>
                <a:sym typeface="Symbol"/>
              </a:rPr>
              <a:t>taken</a:t>
            </a:r>
            <a:r>
              <a:rPr lang="it-IT" dirty="0">
                <a:solidFill>
                  <a:srgbClr val="FF0000"/>
                </a:solidFill>
                <a:sym typeface="Symbol"/>
              </a:rPr>
              <a:t> </a:t>
            </a:r>
            <a:r>
              <a:rPr lang="it-IT" dirty="0" err="1">
                <a:solidFill>
                  <a:srgbClr val="FF0000"/>
                </a:solidFill>
                <a:sym typeface="Symbol"/>
              </a:rPr>
              <a:t>into</a:t>
            </a:r>
            <a:r>
              <a:rPr lang="it-IT" dirty="0">
                <a:solidFill>
                  <a:srgbClr val="FF0000"/>
                </a:solidFill>
                <a:sym typeface="Symbol"/>
              </a:rPr>
              <a:t> account</a:t>
            </a:r>
            <a:endParaRPr lang="it-IT" dirty="0"/>
          </a:p>
        </p:txBody>
      </p:sp>
      <p:graphicFrame>
        <p:nvGraphicFramePr>
          <p:cNvPr id="31" name="Object 1">
            <a:extLst>
              <a:ext uri="{FF2B5EF4-FFF2-40B4-BE49-F238E27FC236}">
                <a16:creationId xmlns:a16="http://schemas.microsoft.com/office/drawing/2014/main" id="{32BF1D8C-C3D9-47F0-98D8-814AFEF6B0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3542412"/>
              </p:ext>
            </p:extLst>
          </p:nvPr>
        </p:nvGraphicFramePr>
        <p:xfrm>
          <a:off x="3847011" y="4087771"/>
          <a:ext cx="434855" cy="5354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12" imgW="215713" imgH="253780" progId="Equation.3">
                  <p:embed/>
                </p:oleObj>
              </mc:Choice>
              <mc:Fallback>
                <p:oleObj name="Equazione" r:id="rId12" imgW="215713" imgH="253780" progId="Equation.3">
                  <p:embed/>
                  <p:pic>
                    <p:nvPicPr>
                      <p:cNvPr id="7" name="Object 1">
                        <a:extLst>
                          <a:ext uri="{FF2B5EF4-FFF2-40B4-BE49-F238E27FC236}">
                            <a16:creationId xmlns:a16="http://schemas.microsoft.com/office/drawing/2014/main" id="{97535E28-4CD2-4A04-BE3A-2ECC57EDA23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7011" y="4087771"/>
                        <a:ext cx="434855" cy="5354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ttangolo 31">
            <a:extLst>
              <a:ext uri="{FF2B5EF4-FFF2-40B4-BE49-F238E27FC236}">
                <a16:creationId xmlns:a16="http://schemas.microsoft.com/office/drawing/2014/main" id="{A9AE63BF-B9AA-4631-9330-DD0049A0269F}"/>
              </a:ext>
            </a:extLst>
          </p:cNvPr>
          <p:cNvSpPr/>
          <p:nvPr/>
        </p:nvSpPr>
        <p:spPr>
          <a:xfrm>
            <a:off x="160613" y="5216257"/>
            <a:ext cx="4665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Coefficient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of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determination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for cross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validation</a:t>
            </a:r>
            <a:endParaRPr lang="it-IT" baseline="30000" dirty="0"/>
          </a:p>
        </p:txBody>
      </p:sp>
      <p:graphicFrame>
        <p:nvGraphicFramePr>
          <p:cNvPr id="33" name="Oggetto 32">
            <a:extLst>
              <a:ext uri="{FF2B5EF4-FFF2-40B4-BE49-F238E27FC236}">
                <a16:creationId xmlns:a16="http://schemas.microsoft.com/office/drawing/2014/main" id="{1742DF28-F742-4B78-8F4E-3A1B7DC38C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0669958"/>
              </p:ext>
            </p:extLst>
          </p:nvPr>
        </p:nvGraphicFramePr>
        <p:xfrm>
          <a:off x="203547" y="5801469"/>
          <a:ext cx="2635423" cy="729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14" imgW="1422400" imgH="393700" progId="Equation.3">
                  <p:embed/>
                </p:oleObj>
              </mc:Choice>
              <mc:Fallback>
                <p:oleObj name="Equazione" r:id="rId14" imgW="1422400" imgH="393700" progId="Equation.3">
                  <p:embed/>
                  <p:pic>
                    <p:nvPicPr>
                      <p:cNvPr id="8" name="Oggetto 7">
                        <a:extLst>
                          <a:ext uri="{FF2B5EF4-FFF2-40B4-BE49-F238E27FC236}">
                            <a16:creationId xmlns:a16="http://schemas.microsoft.com/office/drawing/2014/main" id="{5332A9E7-CE44-4131-9301-3B91638725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547" y="5801469"/>
                        <a:ext cx="2635423" cy="7294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3539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555EFFEB-D30B-49D6-AC8B-3A9AAF04B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12</a:t>
            </a:fld>
            <a:endParaRPr lang="it-IT"/>
          </a:p>
        </p:txBody>
      </p:sp>
      <p:sp>
        <p:nvSpPr>
          <p:cNvPr id="33" name="Rettangolo 32">
            <a:extLst>
              <a:ext uri="{FF2B5EF4-FFF2-40B4-BE49-F238E27FC236}">
                <a16:creationId xmlns:a16="http://schemas.microsoft.com/office/drawing/2014/main" id="{C18447F0-E67B-47B9-8DDE-24F30E8C3032}"/>
              </a:ext>
            </a:extLst>
          </p:cNvPr>
          <p:cNvSpPr/>
          <p:nvPr/>
        </p:nvSpPr>
        <p:spPr>
          <a:xfrm>
            <a:off x="259321" y="858519"/>
            <a:ext cx="10606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solidFill>
                  <a:srgbClr val="002060"/>
                </a:solidFill>
              </a:rPr>
              <a:t>Residuals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4" name="Rettangolo 33">
            <a:extLst>
              <a:ext uri="{FF2B5EF4-FFF2-40B4-BE49-F238E27FC236}">
                <a16:creationId xmlns:a16="http://schemas.microsoft.com/office/drawing/2014/main" id="{B621C2A0-D508-4D63-B7E0-D6F41EC00070}"/>
              </a:ext>
            </a:extLst>
          </p:cNvPr>
          <p:cNvSpPr/>
          <p:nvPr/>
        </p:nvSpPr>
        <p:spPr>
          <a:xfrm>
            <a:off x="1418504" y="771344"/>
            <a:ext cx="19077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200" b="1" dirty="0">
                <a:latin typeface="Times New Roman" panose="02020603050405020304" pitchFamily="18" charset="0"/>
              </a:rPr>
              <a:t>e </a:t>
            </a:r>
            <a:r>
              <a:rPr lang="it-IT" sz="2200" dirty="0">
                <a:latin typeface="Symbol" panose="05050102010706020507" pitchFamily="18" charset="2"/>
              </a:rPr>
              <a:t>= (</a:t>
            </a:r>
            <a:r>
              <a:rPr lang="it-IT" sz="2200" b="1" dirty="0">
                <a:latin typeface="Times New Roman" panose="02020603050405020304" pitchFamily="18" charset="0"/>
              </a:rPr>
              <a:t>I </a:t>
            </a:r>
            <a:r>
              <a:rPr lang="it-IT" sz="2200" dirty="0">
                <a:latin typeface="Symbol" panose="05050102010706020507" pitchFamily="18" charset="2"/>
              </a:rPr>
              <a:t>-</a:t>
            </a:r>
            <a:r>
              <a:rPr lang="it-IT" sz="2200" b="1" dirty="0">
                <a:latin typeface="Times New Roman" panose="02020603050405020304" pitchFamily="18" charset="0"/>
              </a:rPr>
              <a:t>H</a:t>
            </a:r>
            <a:r>
              <a:rPr lang="it-IT" sz="2200" dirty="0">
                <a:latin typeface="Symbol" panose="05050102010706020507" pitchFamily="18" charset="2"/>
              </a:rPr>
              <a:t>)</a:t>
            </a:r>
            <a:r>
              <a:rPr lang="it-IT" sz="2200" b="1" dirty="0">
                <a:latin typeface="Times New Roman" panose="02020603050405020304" pitchFamily="18" charset="0"/>
              </a:rPr>
              <a:t>y </a:t>
            </a:r>
            <a:endParaRPr lang="it-IT" sz="2200" dirty="0"/>
          </a:p>
        </p:txBody>
      </p:sp>
      <p:sp>
        <p:nvSpPr>
          <p:cNvPr id="35" name="Rettangolo 34">
            <a:extLst>
              <a:ext uri="{FF2B5EF4-FFF2-40B4-BE49-F238E27FC236}">
                <a16:creationId xmlns:a16="http://schemas.microsoft.com/office/drawing/2014/main" id="{7D800C5E-6DD8-45DB-87BD-4BBEFA5D05F9}"/>
              </a:ext>
            </a:extLst>
          </p:cNvPr>
          <p:cNvSpPr/>
          <p:nvPr/>
        </p:nvSpPr>
        <p:spPr>
          <a:xfrm>
            <a:off x="4450096" y="676847"/>
            <a:ext cx="21407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i="1" dirty="0">
                <a:latin typeface="Times New Roman" panose="02020603050405020304" pitchFamily="18" charset="0"/>
              </a:rPr>
              <a:t>Var</a:t>
            </a:r>
            <a:r>
              <a:rPr lang="pt-BR" sz="2000" dirty="0">
                <a:latin typeface="Times New Roman" panose="02020603050405020304" pitchFamily="18" charset="0"/>
              </a:rPr>
              <a:t>(</a:t>
            </a:r>
            <a:r>
              <a:rPr lang="pt-BR" sz="2000" b="1" dirty="0">
                <a:latin typeface="Times New Roman" panose="02020603050405020304" pitchFamily="18" charset="0"/>
              </a:rPr>
              <a:t>e</a:t>
            </a:r>
            <a:r>
              <a:rPr lang="pt-BR" sz="2000" dirty="0">
                <a:latin typeface="Times New Roman" panose="02020603050405020304" pitchFamily="18" charset="0"/>
              </a:rPr>
              <a:t>) </a:t>
            </a:r>
            <a:r>
              <a:rPr lang="pt-BR" sz="2000" dirty="0">
                <a:latin typeface="Symbol" panose="05050102010706020507" pitchFamily="18" charset="2"/>
              </a:rPr>
              <a:t>= </a:t>
            </a:r>
            <a:r>
              <a:rPr lang="pt-BR" sz="2800" dirty="0">
                <a:latin typeface="Symbol" panose="05050102010706020507" pitchFamily="18" charset="2"/>
              </a:rPr>
              <a:t>(</a:t>
            </a:r>
            <a:r>
              <a:rPr lang="pt-BR" sz="2000" b="1" dirty="0">
                <a:latin typeface="Times New Roman" panose="02020603050405020304" pitchFamily="18" charset="0"/>
              </a:rPr>
              <a:t>I </a:t>
            </a:r>
            <a:r>
              <a:rPr lang="pt-BR" sz="2000" dirty="0">
                <a:latin typeface="Symbol" panose="05050102010706020507" pitchFamily="18" charset="2"/>
              </a:rPr>
              <a:t>- </a:t>
            </a:r>
            <a:r>
              <a:rPr lang="pt-BR" sz="2000" b="1" dirty="0">
                <a:latin typeface="Times New Roman" panose="02020603050405020304" pitchFamily="18" charset="0"/>
              </a:rPr>
              <a:t>H</a:t>
            </a:r>
            <a:r>
              <a:rPr lang="pt-BR" sz="2800" dirty="0">
                <a:latin typeface="Symbol" panose="05050102010706020507" pitchFamily="18" charset="2"/>
              </a:rPr>
              <a:t>)</a:t>
            </a:r>
            <a:r>
              <a:rPr lang="pt-BR" sz="2000" dirty="0">
                <a:latin typeface="Symbol" panose="05050102010706020507" pitchFamily="18" charset="2"/>
              </a:rPr>
              <a:t>s</a:t>
            </a:r>
            <a:r>
              <a:rPr lang="pt-BR" sz="2000" baseline="30000" dirty="0">
                <a:latin typeface="Symbol" panose="05050102010706020507" pitchFamily="18" charset="2"/>
              </a:rPr>
              <a:t>2</a:t>
            </a:r>
            <a:endParaRPr lang="it-IT" sz="2000" baseline="30000" dirty="0"/>
          </a:p>
        </p:txBody>
      </p:sp>
      <p:sp>
        <p:nvSpPr>
          <p:cNvPr id="36" name="Freccia a destra 35">
            <a:extLst>
              <a:ext uri="{FF2B5EF4-FFF2-40B4-BE49-F238E27FC236}">
                <a16:creationId xmlns:a16="http://schemas.microsoft.com/office/drawing/2014/main" id="{E70DC6F3-462C-4401-983B-0CAE91BE4575}"/>
              </a:ext>
            </a:extLst>
          </p:cNvPr>
          <p:cNvSpPr/>
          <p:nvPr/>
        </p:nvSpPr>
        <p:spPr>
          <a:xfrm>
            <a:off x="3699926" y="784568"/>
            <a:ext cx="553155" cy="4001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Rettangolo 36">
            <a:extLst>
              <a:ext uri="{FF2B5EF4-FFF2-40B4-BE49-F238E27FC236}">
                <a16:creationId xmlns:a16="http://schemas.microsoft.com/office/drawing/2014/main" id="{4A2F7639-3241-4075-B1E5-1ECB41910974}"/>
              </a:ext>
            </a:extLst>
          </p:cNvPr>
          <p:cNvSpPr/>
          <p:nvPr/>
        </p:nvSpPr>
        <p:spPr>
          <a:xfrm>
            <a:off x="6948274" y="830735"/>
            <a:ext cx="10606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>
                <a:solidFill>
                  <a:srgbClr val="002060"/>
                </a:solidFill>
              </a:rPr>
              <a:t>where</a:t>
            </a:r>
            <a:r>
              <a:rPr lang="it-IT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786DA31D-681F-4381-A8F8-10977830F219}"/>
              </a:ext>
            </a:extLst>
          </p:cNvPr>
          <p:cNvSpPr txBox="1"/>
          <p:nvPr/>
        </p:nvSpPr>
        <p:spPr>
          <a:xfrm>
            <a:off x="7478611" y="799957"/>
            <a:ext cx="28117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it-IT" sz="22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22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sz="2200" baseline="300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it-IT" sz="22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it-IT" sz="2200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it-IT" sz="22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sz="2200" baseline="30000" dirty="0"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39" name="Rettangolo 38">
            <a:extLst>
              <a:ext uri="{FF2B5EF4-FFF2-40B4-BE49-F238E27FC236}">
                <a16:creationId xmlns:a16="http://schemas.microsoft.com/office/drawing/2014/main" id="{63FFDD7F-11A2-4749-9459-D458A0361FC8}"/>
              </a:ext>
            </a:extLst>
          </p:cNvPr>
          <p:cNvSpPr/>
          <p:nvPr/>
        </p:nvSpPr>
        <p:spPr>
          <a:xfrm>
            <a:off x="282786" y="2871674"/>
            <a:ext cx="3108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solidFill>
                  <a:srgbClr val="002060"/>
                </a:solidFill>
              </a:rPr>
              <a:t>Internally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studentized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residuals</a:t>
            </a:r>
            <a:endParaRPr lang="it-IT" dirty="0">
              <a:solidFill>
                <a:srgbClr val="002060"/>
              </a:solidFill>
            </a:endParaRPr>
          </a:p>
        </p:txBody>
      </p:sp>
      <p:grpSp>
        <p:nvGrpSpPr>
          <p:cNvPr id="40" name="Gruppo 39">
            <a:extLst>
              <a:ext uri="{FF2B5EF4-FFF2-40B4-BE49-F238E27FC236}">
                <a16:creationId xmlns:a16="http://schemas.microsoft.com/office/drawing/2014/main" id="{3F931029-7603-43A9-97AF-D2E1CCAEE439}"/>
              </a:ext>
            </a:extLst>
          </p:cNvPr>
          <p:cNvGrpSpPr/>
          <p:nvPr/>
        </p:nvGrpSpPr>
        <p:grpSpPr>
          <a:xfrm>
            <a:off x="378788" y="3291443"/>
            <a:ext cx="3864444" cy="794715"/>
            <a:chOff x="1135825" y="1272525"/>
            <a:chExt cx="4494836" cy="1014413"/>
          </a:xfrm>
        </p:grpSpPr>
        <p:graphicFrame>
          <p:nvGraphicFramePr>
            <p:cNvPr id="41" name="Oggetto 40">
              <a:extLst>
                <a:ext uri="{FF2B5EF4-FFF2-40B4-BE49-F238E27FC236}">
                  <a16:creationId xmlns:a16="http://schemas.microsoft.com/office/drawing/2014/main" id="{6C4418E7-AA1F-4BD5-B064-2C692BC1781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35825" y="1272525"/>
            <a:ext cx="2166938" cy="1014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zione" r:id="rId2" imgW="977900" imgH="457200" progId="Equation.3">
                    <p:embed/>
                  </p:oleObj>
                </mc:Choice>
                <mc:Fallback>
                  <p:oleObj name="Equazione" r:id="rId2" imgW="977900" imgH="457200" progId="Equation.3">
                    <p:embed/>
                    <p:pic>
                      <p:nvPicPr>
                        <p:cNvPr id="10" name="Oggetto 9">
                          <a:extLst>
                            <a:ext uri="{FF2B5EF4-FFF2-40B4-BE49-F238E27FC236}">
                              <a16:creationId xmlns:a16="http://schemas.microsoft.com/office/drawing/2014/main" id="{8D685D83-18FC-45B2-A801-EB3DECF3E8E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35825" y="1272525"/>
                          <a:ext cx="2166938" cy="10144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2" name="CasellaDiTesto 41">
              <a:extLst>
                <a:ext uri="{FF2B5EF4-FFF2-40B4-BE49-F238E27FC236}">
                  <a16:creationId xmlns:a16="http://schemas.microsoft.com/office/drawing/2014/main" id="{6942E2E1-1FE9-46A5-9D00-13EE0FA1193C}"/>
                </a:ext>
              </a:extLst>
            </p:cNvPr>
            <p:cNvSpPr txBox="1"/>
            <p:nvPr/>
          </p:nvSpPr>
          <p:spPr>
            <a:xfrm>
              <a:off x="3680464" y="1435884"/>
              <a:ext cx="1950197" cy="510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i="1" dirty="0">
                  <a:latin typeface="Times New Roman" pitchFamily="18" charset="0"/>
                  <a:cs typeface="Times New Roman" pitchFamily="18" charset="0"/>
                </a:rPr>
                <a:t>i = 1,2,…,n</a:t>
              </a:r>
            </a:p>
          </p:txBody>
        </p:sp>
      </p:grpSp>
      <p:graphicFrame>
        <p:nvGraphicFramePr>
          <p:cNvPr id="45" name="Object 1">
            <a:extLst>
              <a:ext uri="{FF2B5EF4-FFF2-40B4-BE49-F238E27FC236}">
                <a16:creationId xmlns:a16="http://schemas.microsoft.com/office/drawing/2014/main" id="{42301320-CD45-488E-A85E-51D96A30EB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1415169"/>
              </p:ext>
            </p:extLst>
          </p:nvPr>
        </p:nvGraphicFramePr>
        <p:xfrm>
          <a:off x="4377694" y="3314447"/>
          <a:ext cx="1701800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4" imgW="952087" imgH="418918" progId="Equation.3">
                  <p:embed/>
                </p:oleObj>
              </mc:Choice>
              <mc:Fallback>
                <p:oleObj name="Equazione" r:id="rId4" imgW="952087" imgH="418918" progId="Equation.3">
                  <p:embed/>
                  <p:pic>
                    <p:nvPicPr>
                      <p:cNvPr id="12" name="Object 1">
                        <a:extLst>
                          <a:ext uri="{FF2B5EF4-FFF2-40B4-BE49-F238E27FC236}">
                            <a16:creationId xmlns:a16="http://schemas.microsoft.com/office/drawing/2014/main" id="{33462D21-271A-4A91-8879-D6DBA8E10AC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7694" y="3314447"/>
                        <a:ext cx="1701800" cy="750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Rettangolo 52">
            <a:extLst>
              <a:ext uri="{FF2B5EF4-FFF2-40B4-BE49-F238E27FC236}">
                <a16:creationId xmlns:a16="http://schemas.microsoft.com/office/drawing/2014/main" id="{074D330E-5EDC-474B-900F-7D68FBF0EA2B}"/>
              </a:ext>
            </a:extLst>
          </p:cNvPr>
          <p:cNvSpPr/>
          <p:nvPr/>
        </p:nvSpPr>
        <p:spPr>
          <a:xfrm>
            <a:off x="282786" y="4724798"/>
            <a:ext cx="4633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002060"/>
                </a:solidFill>
              </a:rPr>
              <a:t>Cook </a:t>
            </a:r>
            <a:r>
              <a:rPr lang="it-IT" dirty="0" err="1">
                <a:solidFill>
                  <a:srgbClr val="002060"/>
                </a:solidFill>
              </a:rPr>
              <a:t>distance</a:t>
            </a:r>
            <a:r>
              <a:rPr lang="it-IT" dirty="0">
                <a:solidFill>
                  <a:srgbClr val="002060"/>
                </a:solidFill>
              </a:rPr>
              <a:t> (</a:t>
            </a:r>
            <a:r>
              <a:rPr lang="it-IT" dirty="0" err="1">
                <a:solidFill>
                  <a:srgbClr val="002060"/>
                </a:solidFill>
              </a:rPr>
              <a:t>recognition</a:t>
            </a:r>
            <a:r>
              <a:rPr lang="it-IT" dirty="0">
                <a:solidFill>
                  <a:srgbClr val="002060"/>
                </a:solidFill>
              </a:rPr>
              <a:t> of </a:t>
            </a:r>
            <a:r>
              <a:rPr lang="it-IT" dirty="0" err="1">
                <a:solidFill>
                  <a:srgbClr val="002060"/>
                </a:solidFill>
              </a:rPr>
              <a:t>influential</a:t>
            </a:r>
            <a:r>
              <a:rPr lang="it-IT" dirty="0">
                <a:solidFill>
                  <a:srgbClr val="002060"/>
                </a:solidFill>
              </a:rPr>
              <a:t> points)</a:t>
            </a:r>
          </a:p>
        </p:txBody>
      </p:sp>
      <p:grpSp>
        <p:nvGrpSpPr>
          <p:cNvPr id="3" name="Gruppo 2">
            <a:extLst>
              <a:ext uri="{FF2B5EF4-FFF2-40B4-BE49-F238E27FC236}">
                <a16:creationId xmlns:a16="http://schemas.microsoft.com/office/drawing/2014/main" id="{86167652-47F0-BCF1-B87F-A9646B6CF54D}"/>
              </a:ext>
            </a:extLst>
          </p:cNvPr>
          <p:cNvGrpSpPr/>
          <p:nvPr/>
        </p:nvGrpSpPr>
        <p:grpSpPr>
          <a:xfrm>
            <a:off x="348565" y="5357390"/>
            <a:ext cx="6112647" cy="953656"/>
            <a:chOff x="350022" y="5406844"/>
            <a:chExt cx="6112647" cy="953656"/>
          </a:xfrm>
        </p:grpSpPr>
        <p:grpSp>
          <p:nvGrpSpPr>
            <p:cNvPr id="54" name="Gruppo 53">
              <a:extLst>
                <a:ext uri="{FF2B5EF4-FFF2-40B4-BE49-F238E27FC236}">
                  <a16:creationId xmlns:a16="http://schemas.microsoft.com/office/drawing/2014/main" id="{B9EB7114-56F0-48E4-98E3-EBFEC3B4CCC5}"/>
                </a:ext>
              </a:extLst>
            </p:cNvPr>
            <p:cNvGrpSpPr/>
            <p:nvPr/>
          </p:nvGrpSpPr>
          <p:grpSpPr>
            <a:xfrm>
              <a:off x="350022" y="5432000"/>
              <a:ext cx="6112647" cy="827815"/>
              <a:chOff x="2966968" y="1396246"/>
              <a:chExt cx="6112647" cy="827815"/>
            </a:xfrm>
          </p:grpSpPr>
          <p:graphicFrame>
            <p:nvGraphicFramePr>
              <p:cNvPr id="55" name="Oggetto 54">
                <a:extLst>
                  <a:ext uri="{FF2B5EF4-FFF2-40B4-BE49-F238E27FC236}">
                    <a16:creationId xmlns:a16="http://schemas.microsoft.com/office/drawing/2014/main" id="{ED5E926C-F24E-424D-8507-5DF9B0D8B8A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84024216"/>
                  </p:ext>
                </p:extLst>
              </p:nvPr>
            </p:nvGraphicFramePr>
            <p:xfrm>
              <a:off x="2966968" y="1396246"/>
              <a:ext cx="1747536" cy="82781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zione" r:id="rId6" imgW="965200" imgH="457200" progId="Equation.3">
                      <p:embed/>
                    </p:oleObj>
                  </mc:Choice>
                  <mc:Fallback>
                    <p:oleObj name="Equazione" r:id="rId6" imgW="965200" imgH="457200" progId="Equation.3">
                      <p:embed/>
                      <p:pic>
                        <p:nvPicPr>
                          <p:cNvPr id="4" name="Oggetto 3">
                            <a:extLst>
                              <a:ext uri="{FF2B5EF4-FFF2-40B4-BE49-F238E27FC236}">
                                <a16:creationId xmlns:a16="http://schemas.microsoft.com/office/drawing/2014/main" id="{90761B01-01B6-44E8-A6DA-DE4AB27B8281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66968" y="1396246"/>
                            <a:ext cx="1747536" cy="827815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6" name="CasellaDiTesto 55">
                <a:extLst>
                  <a:ext uri="{FF2B5EF4-FFF2-40B4-BE49-F238E27FC236}">
                    <a16:creationId xmlns:a16="http://schemas.microsoft.com/office/drawing/2014/main" id="{68BDEE36-E787-4F77-99B0-8FECBB7E8253}"/>
                  </a:ext>
                </a:extLst>
              </p:cNvPr>
              <p:cNvSpPr txBox="1"/>
              <p:nvPr/>
            </p:nvSpPr>
            <p:spPr>
              <a:xfrm>
                <a:off x="7287732" y="1635271"/>
                <a:ext cx="179188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i=1,2,….,n</a:t>
                </a:r>
              </a:p>
            </p:txBody>
          </p:sp>
        </p:grpSp>
        <p:pic>
          <p:nvPicPr>
            <p:cNvPr id="57" name="Immagine 56">
              <a:extLst>
                <a:ext uri="{FF2B5EF4-FFF2-40B4-BE49-F238E27FC236}">
                  <a16:creationId xmlns:a16="http://schemas.microsoft.com/office/drawing/2014/main" id="{D9331905-A169-4934-929F-08A0A921B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076574" y="5406844"/>
              <a:ext cx="2573228" cy="953656"/>
            </a:xfrm>
            <a:prstGeom prst="rect">
              <a:avLst/>
            </a:prstGeom>
          </p:spPr>
        </p:pic>
      </p:grpSp>
      <p:sp>
        <p:nvSpPr>
          <p:cNvPr id="58" name="Rettangolo 57">
            <a:extLst>
              <a:ext uri="{FF2B5EF4-FFF2-40B4-BE49-F238E27FC236}">
                <a16:creationId xmlns:a16="http://schemas.microsoft.com/office/drawing/2014/main" id="{843FC31C-F61F-40A5-A226-2D00629F8176}"/>
              </a:ext>
            </a:extLst>
          </p:cNvPr>
          <p:cNvSpPr/>
          <p:nvPr/>
        </p:nvSpPr>
        <p:spPr>
          <a:xfrm>
            <a:off x="3190455" y="118480"/>
            <a:ext cx="569403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solidFill>
                  <a:srgbClr val="FF0000"/>
                </a:solidFill>
                <a:sym typeface="Symbol" panose="05050102010706020507" pitchFamily="18" charset="2"/>
              </a:rPr>
              <a:t>Residuals and leverage values; Williams plot</a:t>
            </a:r>
            <a:endParaRPr lang="it-IT" sz="2200" b="1" dirty="0">
              <a:solidFill>
                <a:srgbClr val="FF0000"/>
              </a:solidFill>
            </a:endParaRPr>
          </a:p>
        </p:txBody>
      </p:sp>
      <p:sp>
        <p:nvSpPr>
          <p:cNvPr id="28" name="Rettangolo 27">
            <a:extLst>
              <a:ext uri="{FF2B5EF4-FFF2-40B4-BE49-F238E27FC236}">
                <a16:creationId xmlns:a16="http://schemas.microsoft.com/office/drawing/2014/main" id="{12B3BF66-0612-45B9-9F22-880D7A9802AB}"/>
              </a:ext>
            </a:extLst>
          </p:cNvPr>
          <p:cNvSpPr/>
          <p:nvPr/>
        </p:nvSpPr>
        <p:spPr>
          <a:xfrm>
            <a:off x="259321" y="1869128"/>
            <a:ext cx="5024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002060"/>
                </a:solidFill>
              </a:rPr>
              <a:t>Leverages = </a:t>
            </a:r>
            <a:r>
              <a:rPr lang="it-IT" dirty="0" err="1">
                <a:solidFill>
                  <a:srgbClr val="002060"/>
                </a:solidFill>
              </a:rPr>
              <a:t>diagonal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elements</a:t>
            </a:r>
            <a:r>
              <a:rPr lang="it-IT" dirty="0">
                <a:solidFill>
                  <a:srgbClr val="002060"/>
                </a:solidFill>
              </a:rPr>
              <a:t> of the </a:t>
            </a:r>
            <a:r>
              <a:rPr lang="it-IT" b="1" dirty="0">
                <a:solidFill>
                  <a:srgbClr val="002060"/>
                </a:solidFill>
              </a:rPr>
              <a:t>H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matrix</a:t>
            </a:r>
            <a:r>
              <a:rPr lang="it-IT" dirty="0">
                <a:solidFill>
                  <a:srgbClr val="002060"/>
                </a:solidFill>
              </a:rPr>
              <a:t> (</a:t>
            </a:r>
            <a:r>
              <a:rPr lang="it-IT" dirty="0" err="1">
                <a:solidFill>
                  <a:srgbClr val="002060"/>
                </a:solidFill>
              </a:rPr>
              <a:t>h</a:t>
            </a:r>
            <a:r>
              <a:rPr lang="it-IT" baseline="-25000" dirty="0" err="1">
                <a:solidFill>
                  <a:srgbClr val="002060"/>
                </a:solidFill>
              </a:rPr>
              <a:t>ii</a:t>
            </a:r>
            <a:r>
              <a:rPr lang="it-IT" dirty="0">
                <a:solidFill>
                  <a:srgbClr val="002060"/>
                </a:solidFill>
              </a:rPr>
              <a:t>): </a:t>
            </a:r>
          </a:p>
        </p:txBody>
      </p:sp>
      <p:graphicFrame>
        <p:nvGraphicFramePr>
          <p:cNvPr id="29" name="Oggetto 28">
            <a:extLst>
              <a:ext uri="{FF2B5EF4-FFF2-40B4-BE49-F238E27FC236}">
                <a16:creationId xmlns:a16="http://schemas.microsoft.com/office/drawing/2014/main" id="{876C19CC-7BCF-518D-DC20-421453EB0C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7117758"/>
              </p:ext>
            </p:extLst>
          </p:nvPr>
        </p:nvGraphicFramePr>
        <p:xfrm>
          <a:off x="5198826" y="1681491"/>
          <a:ext cx="2149475" cy="107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9" imgW="1295400" imgH="647700" progId="Equation.3">
                  <p:embed/>
                </p:oleObj>
              </mc:Choice>
              <mc:Fallback>
                <p:oleObj name="Equazione" r:id="rId9" imgW="1295400" imgH="647700" progId="Equation.3">
                  <p:embed/>
                  <p:pic>
                    <p:nvPicPr>
                      <p:cNvPr id="10" name="Oggetto 9">
                        <a:extLst>
                          <a:ext uri="{FF2B5EF4-FFF2-40B4-BE49-F238E27FC236}">
                            <a16:creationId xmlns:a16="http://schemas.microsoft.com/office/drawing/2014/main" id="{0182140C-F8E8-4F9A-B034-96B984E99B9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8826" y="1681491"/>
                        <a:ext cx="2149475" cy="1074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ttangolo 29">
            <a:extLst>
              <a:ext uri="{FF2B5EF4-FFF2-40B4-BE49-F238E27FC236}">
                <a16:creationId xmlns:a16="http://schemas.microsoft.com/office/drawing/2014/main" id="{5311BAD5-A70D-4D9C-13F4-CF6E956A44CB}"/>
              </a:ext>
            </a:extLst>
          </p:cNvPr>
          <p:cNvSpPr/>
          <p:nvPr/>
        </p:nvSpPr>
        <p:spPr>
          <a:xfrm>
            <a:off x="7478611" y="1855062"/>
            <a:ext cx="2769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002060"/>
                </a:solidFill>
              </a:rPr>
              <a:t>for </a:t>
            </a:r>
            <a:r>
              <a:rPr lang="it-IT" dirty="0" err="1">
                <a:solidFill>
                  <a:srgbClr val="002060"/>
                </a:solidFill>
              </a:rPr>
              <a:t>simple</a:t>
            </a:r>
            <a:r>
              <a:rPr lang="it-IT" dirty="0">
                <a:solidFill>
                  <a:srgbClr val="002060"/>
                </a:solidFill>
              </a:rPr>
              <a:t> linear </a:t>
            </a:r>
            <a:r>
              <a:rPr lang="it-IT" dirty="0" err="1">
                <a:solidFill>
                  <a:srgbClr val="002060"/>
                </a:solidFill>
              </a:rPr>
              <a:t>regression</a:t>
            </a:r>
            <a:endParaRPr lang="it-IT" dirty="0">
              <a:solidFill>
                <a:srgbClr val="002060"/>
              </a:solidFill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E70F979-2772-C214-30BC-40C29E66768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84097" y="3215649"/>
            <a:ext cx="4553413" cy="3483361"/>
          </a:xfrm>
          <a:prstGeom prst="rect">
            <a:avLst/>
          </a:prstGeom>
          <a:ln w="28575">
            <a:solidFill>
              <a:srgbClr val="003366"/>
            </a:solidFill>
          </a:ln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E581BB6D-B252-6E55-A24A-7CEA2C68624A}"/>
              </a:ext>
            </a:extLst>
          </p:cNvPr>
          <p:cNvSpPr/>
          <p:nvPr/>
        </p:nvSpPr>
        <p:spPr>
          <a:xfrm>
            <a:off x="7075882" y="2787006"/>
            <a:ext cx="49278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002060"/>
                </a:solidFill>
              </a:rPr>
              <a:t>Williams Plot: </a:t>
            </a:r>
            <a:r>
              <a:rPr lang="it-IT" dirty="0" err="1">
                <a:solidFill>
                  <a:srgbClr val="002060"/>
                </a:solidFill>
              </a:rPr>
              <a:t>standardized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residuals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i="1" dirty="0">
                <a:solidFill>
                  <a:srgbClr val="002060"/>
                </a:solidFill>
              </a:rPr>
              <a:t>vs</a:t>
            </a:r>
            <a:r>
              <a:rPr lang="it-IT" dirty="0">
                <a:solidFill>
                  <a:srgbClr val="002060"/>
                </a:solidFill>
              </a:rPr>
              <a:t> leverages</a:t>
            </a:r>
          </a:p>
        </p:txBody>
      </p:sp>
    </p:spTree>
    <p:extLst>
      <p:ext uri="{BB962C8B-B14F-4D97-AF65-F5344CB8AC3E}">
        <p14:creationId xmlns:p14="http://schemas.microsoft.com/office/powerpoint/2010/main" val="3357593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59CCDE50-C799-446D-8795-AA495308C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13</a:t>
            </a:fld>
            <a:endParaRPr lang="it-IT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A5D62524-611D-4D45-ACCC-11D3D4D55752}"/>
              </a:ext>
            </a:extLst>
          </p:cNvPr>
          <p:cNvSpPr/>
          <p:nvPr/>
        </p:nvSpPr>
        <p:spPr>
          <a:xfrm>
            <a:off x="849749" y="153958"/>
            <a:ext cx="104925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Experimental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 design: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empirical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 models (k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factors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endParaRPr lang="it-IT" sz="2200" b="1" dirty="0">
              <a:solidFill>
                <a:srgbClr val="FF0000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499125C-19D3-4FE3-9087-B34710187E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40896"/>
            <a:ext cx="3384474" cy="1184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2B2AF2E9-08A3-47A1-BAFC-31F25053A5A9}"/>
              </a:ext>
            </a:extLst>
          </p:cNvPr>
          <p:cNvSpPr txBox="1"/>
          <p:nvPr/>
        </p:nvSpPr>
        <p:spPr>
          <a:xfrm>
            <a:off x="3163475" y="1133124"/>
            <a:ext cx="31787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i="1" dirty="0">
                <a:solidFill>
                  <a:srgbClr val="0070C0"/>
                </a:solidFill>
                <a:ea typeface="Tahoma" pitchFamily="34" charset="0"/>
                <a:cs typeface="Tahoma" pitchFamily="34" charset="0"/>
              </a:rPr>
              <a:t>first-degree (linear) model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14690DF-2345-49DF-89D3-90152944E1C9}"/>
              </a:ext>
            </a:extLst>
          </p:cNvPr>
          <p:cNvSpPr txBox="1"/>
          <p:nvPr/>
        </p:nvSpPr>
        <p:spPr>
          <a:xfrm>
            <a:off x="6244027" y="3961844"/>
            <a:ext cx="37513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i="1" dirty="0">
                <a:solidFill>
                  <a:srgbClr val="0070C0"/>
                </a:solidFill>
                <a:ea typeface="Tahoma" pitchFamily="34" charset="0"/>
                <a:cs typeface="Tahoma" pitchFamily="34" charset="0"/>
              </a:rPr>
              <a:t>second-degree (</a:t>
            </a:r>
            <a:r>
              <a:rPr lang="it-IT" sz="2000" b="1" i="1" dirty="0" err="1">
                <a:solidFill>
                  <a:srgbClr val="0070C0"/>
                </a:solidFill>
                <a:ea typeface="Tahoma" pitchFamily="34" charset="0"/>
                <a:cs typeface="Tahoma" pitchFamily="34" charset="0"/>
              </a:rPr>
              <a:t>quadratic</a:t>
            </a:r>
            <a:r>
              <a:rPr lang="it-IT" sz="2000" b="1" i="1" dirty="0">
                <a:solidFill>
                  <a:srgbClr val="0070C0"/>
                </a:solidFill>
                <a:ea typeface="Tahoma" pitchFamily="34" charset="0"/>
                <a:cs typeface="Tahoma" pitchFamily="34" charset="0"/>
              </a:rPr>
              <a:t>) model</a:t>
            </a:r>
            <a:r>
              <a:rPr lang="it-IT" sz="2000" i="1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E8BCEF5-A239-4E67-8FB4-73BDC7CCCE71}"/>
              </a:ext>
            </a:extLst>
          </p:cNvPr>
          <p:cNvSpPr txBox="1"/>
          <p:nvPr/>
        </p:nvSpPr>
        <p:spPr>
          <a:xfrm>
            <a:off x="5154052" y="2496047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i="1" dirty="0" err="1">
                <a:solidFill>
                  <a:srgbClr val="0070C0"/>
                </a:solidFill>
                <a:ea typeface="Tahoma" pitchFamily="34" charset="0"/>
                <a:cs typeface="Tahoma" pitchFamily="34" charset="0"/>
              </a:rPr>
              <a:t>interaction</a:t>
            </a:r>
            <a:r>
              <a:rPr lang="it-IT" sz="2000" b="1" i="1" dirty="0">
                <a:solidFill>
                  <a:srgbClr val="0070C0"/>
                </a:solidFill>
                <a:ea typeface="Tahoma" pitchFamily="34" charset="0"/>
                <a:cs typeface="Tahoma" pitchFamily="34" charset="0"/>
              </a:rPr>
              <a:t> model</a:t>
            </a:r>
            <a:r>
              <a:rPr lang="it-IT" sz="2000" i="1" dirty="0">
                <a:solidFill>
                  <a:srgbClr val="0070C0"/>
                </a:solidFill>
              </a:rPr>
              <a:t> 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FFD5E8BA-7C39-43EE-982D-3DD8718DE7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338" y="2157882"/>
            <a:ext cx="4762454" cy="111020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4C257F1E-9937-418B-9680-E9D712E44E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8338" y="3640015"/>
            <a:ext cx="6010275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7086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6EA582CA-D82F-4ABC-B3EC-E13C30DFE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14</a:t>
            </a:fld>
            <a:endParaRPr lang="it-IT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F5F3E888-40B6-42AD-A850-D67CF187A714}"/>
              </a:ext>
            </a:extLst>
          </p:cNvPr>
          <p:cNvSpPr/>
          <p:nvPr/>
        </p:nvSpPr>
        <p:spPr>
          <a:xfrm>
            <a:off x="849749" y="153958"/>
            <a:ext cx="104925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Full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factorial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 designs (2</a:t>
            </a:r>
            <a:r>
              <a:rPr lang="it-IT" sz="2200" b="1" baseline="30000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endParaRPr lang="it-IT" sz="2200" b="1" dirty="0">
              <a:solidFill>
                <a:srgbClr val="FF0000"/>
              </a:solidFill>
            </a:endParaRP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EA0E103E-9774-4300-9C0B-93C7569C9169}"/>
              </a:ext>
            </a:extLst>
          </p:cNvPr>
          <p:cNvSpPr/>
          <p:nvPr/>
        </p:nvSpPr>
        <p:spPr>
          <a:xfrm>
            <a:off x="210502" y="706173"/>
            <a:ext cx="16185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solidFill>
                  <a:srgbClr val="002060"/>
                </a:solidFill>
              </a:rPr>
              <a:t>Average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effects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id="{CFC7C822-B40C-4494-BF08-EBB666F67594}"/>
              </a:ext>
            </a:extLst>
          </p:cNvPr>
          <p:cNvSpPr/>
          <p:nvPr/>
        </p:nvSpPr>
        <p:spPr>
          <a:xfrm>
            <a:off x="210502" y="1636622"/>
            <a:ext cx="2109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>
                <a:solidFill>
                  <a:srgbClr val="FF0000"/>
                </a:solidFill>
              </a:rPr>
              <a:t>without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replicates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63A20895-2DE0-4639-AE6D-FD268A6B7557}"/>
              </a:ext>
            </a:extLst>
          </p:cNvPr>
          <p:cNvSpPr/>
          <p:nvPr/>
        </p:nvSpPr>
        <p:spPr>
          <a:xfrm>
            <a:off x="5204532" y="1636622"/>
            <a:ext cx="2109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with n </a:t>
            </a:r>
            <a:r>
              <a:rPr lang="it-IT" dirty="0" err="1">
                <a:solidFill>
                  <a:srgbClr val="FF0000"/>
                </a:solidFill>
              </a:rPr>
              <a:t>replicates</a:t>
            </a:r>
            <a:endParaRPr lang="it-IT" dirty="0">
              <a:solidFill>
                <a:srgbClr val="FF0000"/>
              </a:solidFill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E5261A94-1FA4-4C5C-923F-4BA0EFA7E1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7006" y="846047"/>
            <a:ext cx="3209925" cy="1581150"/>
          </a:xfrm>
          <a:prstGeom prst="rect">
            <a:avLst/>
          </a:prstGeom>
        </p:spPr>
      </p:pic>
      <p:sp>
        <p:nvSpPr>
          <p:cNvPr id="24" name="Rettangolo 23">
            <a:extLst>
              <a:ext uri="{FF2B5EF4-FFF2-40B4-BE49-F238E27FC236}">
                <a16:creationId xmlns:a16="http://schemas.microsoft.com/office/drawing/2014/main" id="{6A325615-687F-4F89-B947-37706F98B541}"/>
              </a:ext>
            </a:extLst>
          </p:cNvPr>
          <p:cNvSpPr/>
          <p:nvPr/>
        </p:nvSpPr>
        <p:spPr>
          <a:xfrm>
            <a:off x="205652" y="2791790"/>
            <a:ext cx="19220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002060"/>
                </a:solidFill>
              </a:rPr>
              <a:t>Model </a:t>
            </a:r>
            <a:r>
              <a:rPr lang="it-IT" dirty="0" err="1">
                <a:solidFill>
                  <a:srgbClr val="002060"/>
                </a:solidFill>
              </a:rPr>
              <a:t>coefficients</a:t>
            </a:r>
            <a:endParaRPr lang="it-IT" dirty="0">
              <a:solidFill>
                <a:srgbClr val="002060"/>
              </a:solidFill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B60C3BA5-2A1E-4442-8D00-5A95117841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0434" y="958055"/>
            <a:ext cx="1285875" cy="1495425"/>
          </a:xfrm>
          <a:prstGeom prst="rect">
            <a:avLst/>
          </a:prstGeom>
        </p:spPr>
      </p:pic>
      <p:sp>
        <p:nvSpPr>
          <p:cNvPr id="25" name="Rettangolo 24">
            <a:extLst>
              <a:ext uri="{FF2B5EF4-FFF2-40B4-BE49-F238E27FC236}">
                <a16:creationId xmlns:a16="http://schemas.microsoft.com/office/drawing/2014/main" id="{8A697DB7-2B52-4DE7-B351-B8011658EBA0}"/>
              </a:ext>
            </a:extLst>
          </p:cNvPr>
          <p:cNvSpPr/>
          <p:nvPr/>
        </p:nvSpPr>
        <p:spPr>
          <a:xfrm>
            <a:off x="210501" y="3723194"/>
            <a:ext cx="2109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>
                <a:solidFill>
                  <a:srgbClr val="FF0000"/>
                </a:solidFill>
              </a:rPr>
              <a:t>without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replicates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26" name="Rettangolo 25">
            <a:extLst>
              <a:ext uri="{FF2B5EF4-FFF2-40B4-BE49-F238E27FC236}">
                <a16:creationId xmlns:a16="http://schemas.microsoft.com/office/drawing/2014/main" id="{50C0B417-DEB3-48F3-906A-26C6A08223F0}"/>
              </a:ext>
            </a:extLst>
          </p:cNvPr>
          <p:cNvSpPr/>
          <p:nvPr/>
        </p:nvSpPr>
        <p:spPr>
          <a:xfrm>
            <a:off x="5204532" y="3723194"/>
            <a:ext cx="2109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with n </a:t>
            </a:r>
            <a:r>
              <a:rPr lang="it-IT" dirty="0" err="1">
                <a:solidFill>
                  <a:srgbClr val="FF0000"/>
                </a:solidFill>
              </a:rPr>
              <a:t>replicates</a:t>
            </a:r>
            <a:endParaRPr lang="it-IT" dirty="0">
              <a:solidFill>
                <a:srgbClr val="FF0000"/>
              </a:solidFill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EA1D6447-3467-4F63-847C-B2BF3306F9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6648" y="3057974"/>
            <a:ext cx="1747475" cy="1380505"/>
          </a:xfrm>
          <a:prstGeom prst="rect">
            <a:avLst/>
          </a:prstGeom>
        </p:spPr>
      </p:pic>
      <p:pic>
        <p:nvPicPr>
          <p:cNvPr id="27" name="Immagine 26">
            <a:extLst>
              <a:ext uri="{FF2B5EF4-FFF2-40B4-BE49-F238E27FC236}">
                <a16:creationId xmlns:a16="http://schemas.microsoft.com/office/drawing/2014/main" id="{29B46D6D-C1AE-4E26-9D3D-46D16A52E6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17006" y="2913014"/>
            <a:ext cx="3581400" cy="1543050"/>
          </a:xfrm>
          <a:prstGeom prst="rect">
            <a:avLst/>
          </a:prstGeom>
        </p:spPr>
      </p:pic>
      <p:sp>
        <p:nvSpPr>
          <p:cNvPr id="28" name="Rettangolo 27">
            <a:extLst>
              <a:ext uri="{FF2B5EF4-FFF2-40B4-BE49-F238E27FC236}">
                <a16:creationId xmlns:a16="http://schemas.microsoft.com/office/drawing/2014/main" id="{C187ECD5-8AD3-4FFB-AA1D-15E530050A3E}"/>
              </a:ext>
            </a:extLst>
          </p:cNvPr>
          <p:cNvSpPr/>
          <p:nvPr/>
        </p:nvSpPr>
        <p:spPr>
          <a:xfrm>
            <a:off x="205652" y="4684376"/>
            <a:ext cx="28939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002060"/>
                </a:solidFill>
              </a:rPr>
              <a:t>Sum of </a:t>
            </a:r>
            <a:r>
              <a:rPr lang="it-IT" dirty="0" err="1">
                <a:solidFill>
                  <a:srgbClr val="002060"/>
                </a:solidFill>
              </a:rPr>
              <a:t>squares</a:t>
            </a:r>
            <a:r>
              <a:rPr lang="it-IT" dirty="0">
                <a:solidFill>
                  <a:srgbClr val="002060"/>
                </a:solidFill>
              </a:rPr>
              <a:t> (n </a:t>
            </a:r>
            <a:r>
              <a:rPr lang="it-IT" dirty="0" err="1">
                <a:solidFill>
                  <a:srgbClr val="002060"/>
                </a:solidFill>
              </a:rPr>
              <a:t>replicates</a:t>
            </a:r>
            <a:r>
              <a:rPr lang="it-IT" dirty="0">
                <a:solidFill>
                  <a:srgbClr val="002060"/>
                </a:solidFill>
              </a:rPr>
              <a:t>)</a:t>
            </a:r>
          </a:p>
        </p:txBody>
      </p:sp>
      <p:pic>
        <p:nvPicPr>
          <p:cNvPr id="33" name="Immagine 32">
            <a:extLst>
              <a:ext uri="{FF2B5EF4-FFF2-40B4-BE49-F238E27FC236}">
                <a16:creationId xmlns:a16="http://schemas.microsoft.com/office/drawing/2014/main" id="{E7506DF9-85C3-4EC4-A10C-02ECBD68303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5652" y="5224315"/>
            <a:ext cx="5372100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329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2275567E-8B4B-4FA3-9B6C-13926EF61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15</a:t>
            </a:fld>
            <a:endParaRPr lang="it-IT"/>
          </a:p>
        </p:txBody>
      </p:sp>
      <p:sp>
        <p:nvSpPr>
          <p:cNvPr id="32" name="Rettangolo 31">
            <a:extLst>
              <a:ext uri="{FF2B5EF4-FFF2-40B4-BE49-F238E27FC236}">
                <a16:creationId xmlns:a16="http://schemas.microsoft.com/office/drawing/2014/main" id="{E0B84697-8624-48A0-85DF-D41D5B3AD365}"/>
              </a:ext>
            </a:extLst>
          </p:cNvPr>
          <p:cNvSpPr/>
          <p:nvPr/>
        </p:nvSpPr>
        <p:spPr>
          <a:xfrm>
            <a:off x="849749" y="153958"/>
            <a:ext cx="104925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Mixture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 design and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DoE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applications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 to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chromatography</a:t>
            </a:r>
            <a:endParaRPr lang="it-IT" sz="2200" b="1" dirty="0">
              <a:solidFill>
                <a:srgbClr val="FF0000"/>
              </a:solidFill>
            </a:endParaRPr>
          </a:p>
        </p:txBody>
      </p:sp>
      <p:pic>
        <p:nvPicPr>
          <p:cNvPr id="33" name="Picture 16">
            <a:extLst>
              <a:ext uri="{FF2B5EF4-FFF2-40B4-BE49-F238E27FC236}">
                <a16:creationId xmlns:a16="http://schemas.microsoft.com/office/drawing/2014/main" id="{3CB0E5D9-15AF-4D4E-AC12-6CF1FD037B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86" y="1196833"/>
            <a:ext cx="2330632" cy="143323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ttangolo 33">
            <a:extLst>
              <a:ext uri="{FF2B5EF4-FFF2-40B4-BE49-F238E27FC236}">
                <a16:creationId xmlns:a16="http://schemas.microsoft.com/office/drawing/2014/main" id="{325A48E3-8B80-4EFF-9436-3F46DCC417AF}"/>
              </a:ext>
            </a:extLst>
          </p:cNvPr>
          <p:cNvSpPr/>
          <p:nvPr/>
        </p:nvSpPr>
        <p:spPr>
          <a:xfrm>
            <a:off x="210501" y="717184"/>
            <a:ext cx="37830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002060"/>
                </a:solidFill>
              </a:rPr>
              <a:t>Pseudo-</a:t>
            </a:r>
            <a:r>
              <a:rPr lang="it-IT" dirty="0" err="1">
                <a:solidFill>
                  <a:srgbClr val="002060"/>
                </a:solidFill>
              </a:rPr>
              <a:t>components</a:t>
            </a:r>
            <a:r>
              <a:rPr lang="it-IT" dirty="0">
                <a:solidFill>
                  <a:srgbClr val="002060"/>
                </a:solidFill>
              </a:rPr>
              <a:t> in </a:t>
            </a:r>
            <a:r>
              <a:rPr lang="it-IT" dirty="0" err="1">
                <a:solidFill>
                  <a:srgbClr val="002060"/>
                </a:solidFill>
              </a:rPr>
              <a:t>mixture</a:t>
            </a:r>
            <a:r>
              <a:rPr lang="it-IT" dirty="0">
                <a:solidFill>
                  <a:srgbClr val="002060"/>
                </a:solidFill>
              </a:rPr>
              <a:t> design</a:t>
            </a:r>
          </a:p>
        </p:txBody>
      </p:sp>
      <p:pic>
        <p:nvPicPr>
          <p:cNvPr id="35" name="Picture 6">
            <a:extLst>
              <a:ext uri="{FF2B5EF4-FFF2-40B4-BE49-F238E27FC236}">
                <a16:creationId xmlns:a16="http://schemas.microsoft.com/office/drawing/2014/main" id="{D311963B-0C53-4456-94F1-BA2A964F4C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035" y="1319707"/>
            <a:ext cx="3599207" cy="71610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Immagine 35">
            <a:extLst>
              <a:ext uri="{FF2B5EF4-FFF2-40B4-BE49-F238E27FC236}">
                <a16:creationId xmlns:a16="http://schemas.microsoft.com/office/drawing/2014/main" id="{1EF03010-D171-46BB-9E5B-3F11B60A3E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3221" y="1401532"/>
            <a:ext cx="1819275" cy="552450"/>
          </a:xfrm>
          <a:prstGeom prst="rect">
            <a:avLst/>
          </a:prstGeom>
        </p:spPr>
      </p:pic>
      <p:sp>
        <p:nvSpPr>
          <p:cNvPr id="37" name="Rettangolo 36">
            <a:extLst>
              <a:ext uri="{FF2B5EF4-FFF2-40B4-BE49-F238E27FC236}">
                <a16:creationId xmlns:a16="http://schemas.microsoft.com/office/drawing/2014/main" id="{0608BEC2-F402-4EFA-BCF9-95F0CAC58001}"/>
              </a:ext>
            </a:extLst>
          </p:cNvPr>
          <p:cNvSpPr/>
          <p:nvPr/>
        </p:nvSpPr>
        <p:spPr>
          <a:xfrm>
            <a:off x="2482144" y="1467018"/>
            <a:ext cx="10606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>
                <a:solidFill>
                  <a:srgbClr val="002060"/>
                </a:solidFill>
              </a:rPr>
              <a:t>where</a:t>
            </a:r>
            <a:r>
              <a:rPr lang="it-IT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45" name="Rettangolo 44">
            <a:extLst>
              <a:ext uri="{FF2B5EF4-FFF2-40B4-BE49-F238E27FC236}">
                <a16:creationId xmlns:a16="http://schemas.microsoft.com/office/drawing/2014/main" id="{67AB735F-851C-4E86-A74C-DF065EBCD18D}"/>
              </a:ext>
            </a:extLst>
          </p:cNvPr>
          <p:cNvSpPr/>
          <p:nvPr/>
        </p:nvSpPr>
        <p:spPr>
          <a:xfrm>
            <a:off x="210501" y="2928022"/>
            <a:ext cx="41785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solidFill>
                  <a:srgbClr val="002060"/>
                </a:solidFill>
              </a:rPr>
              <a:t>Chromatographic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Response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Function</a:t>
            </a:r>
            <a:r>
              <a:rPr lang="it-IT" dirty="0">
                <a:solidFill>
                  <a:srgbClr val="002060"/>
                </a:solidFill>
              </a:rPr>
              <a:t> (CRF)</a:t>
            </a:r>
          </a:p>
        </p:txBody>
      </p:sp>
      <p:pic>
        <p:nvPicPr>
          <p:cNvPr id="50" name="Immagine 49">
            <a:extLst>
              <a:ext uri="{FF2B5EF4-FFF2-40B4-BE49-F238E27FC236}">
                <a16:creationId xmlns:a16="http://schemas.microsoft.com/office/drawing/2014/main" id="{59320431-E784-4711-A544-77641D6747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0501" y="3530545"/>
            <a:ext cx="3228975" cy="914400"/>
          </a:xfrm>
          <a:prstGeom prst="rect">
            <a:avLst/>
          </a:prstGeom>
        </p:spPr>
      </p:pic>
      <p:sp>
        <p:nvSpPr>
          <p:cNvPr id="51" name="Rettangolo 50">
            <a:extLst>
              <a:ext uri="{FF2B5EF4-FFF2-40B4-BE49-F238E27FC236}">
                <a16:creationId xmlns:a16="http://schemas.microsoft.com/office/drawing/2014/main" id="{0BBC2A18-C29D-4608-90D5-687DE37408AF}"/>
              </a:ext>
            </a:extLst>
          </p:cNvPr>
          <p:cNvSpPr/>
          <p:nvPr/>
        </p:nvSpPr>
        <p:spPr>
          <a:xfrm>
            <a:off x="3631006" y="3803079"/>
            <a:ext cx="10606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>
                <a:solidFill>
                  <a:srgbClr val="002060"/>
                </a:solidFill>
              </a:rPr>
              <a:t>where</a:t>
            </a:r>
            <a:r>
              <a:rPr lang="it-IT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B07B45A-8F23-4618-AF5A-16E832B44015}"/>
              </a:ext>
            </a:extLst>
          </p:cNvPr>
          <p:cNvSpPr/>
          <p:nvPr/>
        </p:nvSpPr>
        <p:spPr>
          <a:xfrm>
            <a:off x="4736123" y="3286250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altLang="it-IT" dirty="0">
                <a:solidFill>
                  <a:srgbClr val="002060"/>
                </a:solidFill>
                <a:cs typeface="Times New Roman" panose="02020603050405020304" pitchFamily="18" charset="0"/>
              </a:rPr>
              <a:t>R</a:t>
            </a:r>
            <a:r>
              <a:rPr lang="en-US" altLang="it-IT" baseline="-25000" dirty="0">
                <a:solidFill>
                  <a:srgbClr val="002060"/>
                </a:solidFill>
                <a:cs typeface="Times New Roman" panose="02020603050405020304" pitchFamily="18" charset="0"/>
              </a:rPr>
              <a:t>i</a:t>
            </a:r>
            <a:r>
              <a:rPr lang="en-US" altLang="it-IT" dirty="0">
                <a:solidFill>
                  <a:srgbClr val="002060"/>
                </a:solidFill>
                <a:cs typeface="Times New Roman" panose="02020603050405020304" pitchFamily="18" charset="0"/>
              </a:rPr>
              <a:t> is the resolution between adjacent peak pairs</a:t>
            </a:r>
          </a:p>
          <a:p>
            <a:pPr algn="just"/>
            <a:r>
              <a:rPr lang="en-US" altLang="it-IT" dirty="0">
                <a:solidFill>
                  <a:srgbClr val="002060"/>
                </a:solidFill>
                <a:cs typeface="Times New Roman" panose="02020603050405020304" pitchFamily="18" charset="0"/>
              </a:rPr>
              <a:t>P is the number of peaks detected</a:t>
            </a:r>
          </a:p>
          <a:p>
            <a:pPr algn="just"/>
            <a:r>
              <a:rPr lang="en-US" altLang="it-IT" dirty="0" err="1">
                <a:solidFill>
                  <a:srgbClr val="002060"/>
                </a:solidFill>
                <a:cs typeface="Times New Roman" panose="02020603050405020304" pitchFamily="18" charset="0"/>
              </a:rPr>
              <a:t>t</a:t>
            </a:r>
            <a:r>
              <a:rPr lang="en-US" altLang="it-IT" baseline="-25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M</a:t>
            </a:r>
            <a:r>
              <a:rPr lang="en-US" altLang="it-IT" dirty="0">
                <a:solidFill>
                  <a:srgbClr val="002060"/>
                </a:solidFill>
                <a:cs typeface="Times New Roman" panose="02020603050405020304" pitchFamily="18" charset="0"/>
              </a:rPr>
              <a:t> is the target retention time in minutes</a:t>
            </a:r>
          </a:p>
          <a:p>
            <a:pPr algn="just"/>
            <a:r>
              <a:rPr lang="en-US" altLang="it-IT" dirty="0" err="1">
                <a:solidFill>
                  <a:srgbClr val="002060"/>
                </a:solidFill>
                <a:cs typeface="Times New Roman" panose="02020603050405020304" pitchFamily="18" charset="0"/>
              </a:rPr>
              <a:t>t</a:t>
            </a:r>
            <a:r>
              <a:rPr lang="en-US" altLang="it-IT" baseline="-25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L</a:t>
            </a:r>
            <a:r>
              <a:rPr lang="en-US" altLang="it-IT" dirty="0">
                <a:solidFill>
                  <a:srgbClr val="002060"/>
                </a:solidFill>
                <a:cs typeface="Times New Roman" panose="02020603050405020304" pitchFamily="18" charset="0"/>
              </a:rPr>
              <a:t> is the retention time for the last peak, </a:t>
            </a:r>
          </a:p>
          <a:p>
            <a:pPr algn="just"/>
            <a:r>
              <a:rPr lang="en-US" altLang="it-IT" dirty="0">
                <a:solidFill>
                  <a:srgbClr val="002060"/>
                </a:solidFill>
                <a:cs typeface="Times New Roman" panose="02020603050405020304" pitchFamily="18" charset="0"/>
              </a:rPr>
              <a:t>a and b are two arbitrary weighting factors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5" name="Parentesi graffa aperta 4">
            <a:extLst>
              <a:ext uri="{FF2B5EF4-FFF2-40B4-BE49-F238E27FC236}">
                <a16:creationId xmlns:a16="http://schemas.microsoft.com/office/drawing/2014/main" id="{C7ADFC37-507F-4117-AA2C-B2BBF7083FAE}"/>
              </a:ext>
            </a:extLst>
          </p:cNvPr>
          <p:cNvSpPr/>
          <p:nvPr/>
        </p:nvSpPr>
        <p:spPr>
          <a:xfrm>
            <a:off x="4540588" y="3293549"/>
            <a:ext cx="220379" cy="1393193"/>
          </a:xfrm>
          <a:prstGeom prst="leftBrace">
            <a:avLst>
              <a:gd name="adj1" fmla="val 17854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2" name="Rettangolo 51">
            <a:extLst>
              <a:ext uri="{FF2B5EF4-FFF2-40B4-BE49-F238E27FC236}">
                <a16:creationId xmlns:a16="http://schemas.microsoft.com/office/drawing/2014/main" id="{5BA22E47-21DB-4FC6-AA62-C05F62EB6515}"/>
              </a:ext>
            </a:extLst>
          </p:cNvPr>
          <p:cNvSpPr/>
          <p:nvPr/>
        </p:nvSpPr>
        <p:spPr>
          <a:xfrm>
            <a:off x="210501" y="5279531"/>
            <a:ext cx="34795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solidFill>
                  <a:srgbClr val="002060"/>
                </a:solidFill>
              </a:rPr>
              <a:t>Derringer’s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desirability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function</a:t>
            </a:r>
            <a:r>
              <a:rPr lang="it-IT" dirty="0">
                <a:solidFill>
                  <a:srgbClr val="002060"/>
                </a:solidFill>
              </a:rPr>
              <a:t> (D)</a:t>
            </a:r>
          </a:p>
        </p:txBody>
      </p:sp>
      <p:pic>
        <p:nvPicPr>
          <p:cNvPr id="53" name="Immagine 52">
            <a:extLst>
              <a:ext uri="{FF2B5EF4-FFF2-40B4-BE49-F238E27FC236}">
                <a16:creationId xmlns:a16="http://schemas.microsoft.com/office/drawing/2014/main" id="{6E1AE917-A061-4888-8116-6F76762C0DD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0501" y="5736731"/>
            <a:ext cx="4133588" cy="756144"/>
          </a:xfrm>
          <a:prstGeom prst="rect">
            <a:avLst/>
          </a:prstGeom>
        </p:spPr>
      </p:pic>
      <p:sp>
        <p:nvSpPr>
          <p:cNvPr id="54" name="Rettangolo 53">
            <a:extLst>
              <a:ext uri="{FF2B5EF4-FFF2-40B4-BE49-F238E27FC236}">
                <a16:creationId xmlns:a16="http://schemas.microsoft.com/office/drawing/2014/main" id="{FAD4D6CF-DD0B-4260-B56C-5DB261756F9E}"/>
              </a:ext>
            </a:extLst>
          </p:cNvPr>
          <p:cNvSpPr/>
          <p:nvPr/>
        </p:nvSpPr>
        <p:spPr>
          <a:xfrm>
            <a:off x="4650778" y="5944484"/>
            <a:ext cx="35992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>
                <a:solidFill>
                  <a:srgbClr val="002060"/>
                </a:solidFill>
              </a:rPr>
              <a:t>where</a:t>
            </a:r>
            <a:r>
              <a:rPr lang="it-IT" dirty="0">
                <a:solidFill>
                  <a:srgbClr val="002060"/>
                </a:solidFill>
              </a:rPr>
              <a:t>:                                              or</a:t>
            </a:r>
          </a:p>
        </p:txBody>
      </p:sp>
      <p:pic>
        <p:nvPicPr>
          <p:cNvPr id="55" name="Immagine 54">
            <a:extLst>
              <a:ext uri="{FF2B5EF4-FFF2-40B4-BE49-F238E27FC236}">
                <a16:creationId xmlns:a16="http://schemas.microsoft.com/office/drawing/2014/main" id="{5C821679-E67B-4407-A06B-D20F08DFB7A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76497" y="5773954"/>
            <a:ext cx="2143125" cy="800100"/>
          </a:xfrm>
          <a:prstGeom prst="rect">
            <a:avLst/>
          </a:prstGeom>
        </p:spPr>
      </p:pic>
      <p:pic>
        <p:nvPicPr>
          <p:cNvPr id="56" name="Immagine 55">
            <a:extLst>
              <a:ext uri="{FF2B5EF4-FFF2-40B4-BE49-F238E27FC236}">
                <a16:creationId xmlns:a16="http://schemas.microsoft.com/office/drawing/2014/main" id="{A83E8F96-635F-48EC-B5DD-3FCA96D8E3A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03093" y="5859679"/>
            <a:ext cx="2080092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8363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300AA376-FDF8-487A-94B8-B2376EB7D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16</a:t>
            </a:fld>
            <a:endParaRPr lang="it-IT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19A1C83B-75A9-4F3D-9A73-8D324A76CFF4}"/>
              </a:ext>
            </a:extLst>
          </p:cNvPr>
          <p:cNvSpPr/>
          <p:nvPr/>
        </p:nvSpPr>
        <p:spPr>
          <a:xfrm>
            <a:off x="1129781" y="158336"/>
            <a:ext cx="993243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solidFill>
                  <a:srgbClr val="FF0000"/>
                </a:solidFill>
                <a:sym typeface="Symbol" panose="05050102010706020507" pitchFamily="18" charset="2"/>
              </a:rPr>
              <a:t>Principal Components Analysis</a:t>
            </a:r>
            <a:endParaRPr lang="it-IT" sz="2200" b="1" dirty="0">
              <a:solidFill>
                <a:srgbClr val="FF0000"/>
              </a:solidFill>
            </a:endParaRPr>
          </a:p>
        </p:txBody>
      </p:sp>
      <p:sp>
        <p:nvSpPr>
          <p:cNvPr id="33" name="Rettangolo 32">
            <a:extLst>
              <a:ext uri="{FF2B5EF4-FFF2-40B4-BE49-F238E27FC236}">
                <a16:creationId xmlns:a16="http://schemas.microsoft.com/office/drawing/2014/main" id="{36D0AA9A-FCCA-4D4D-B074-01EA187492CA}"/>
              </a:ext>
            </a:extLst>
          </p:cNvPr>
          <p:cNvSpPr/>
          <p:nvPr/>
        </p:nvSpPr>
        <p:spPr>
          <a:xfrm>
            <a:off x="225536" y="656214"/>
            <a:ext cx="7102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002060"/>
                </a:solidFill>
              </a:rPr>
              <a:t>k-</a:t>
            </a:r>
            <a:r>
              <a:rPr lang="it-IT" dirty="0" err="1">
                <a:solidFill>
                  <a:srgbClr val="002060"/>
                </a:solidFill>
              </a:rPr>
              <a:t>th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principal</a:t>
            </a:r>
            <a:r>
              <a:rPr lang="it-IT" dirty="0">
                <a:solidFill>
                  <a:srgbClr val="002060"/>
                </a:solidFill>
              </a:rPr>
              <a:t> component for i-</a:t>
            </a:r>
            <a:r>
              <a:rPr lang="it-IT" dirty="0" err="1">
                <a:solidFill>
                  <a:srgbClr val="002060"/>
                </a:solidFill>
              </a:rPr>
              <a:t>th</a:t>
            </a:r>
            <a:r>
              <a:rPr lang="it-IT" dirty="0">
                <a:solidFill>
                  <a:srgbClr val="002060"/>
                </a:solidFill>
              </a:rPr>
              <a:t> sample, </a:t>
            </a:r>
            <a:r>
              <a:rPr lang="it-IT" dirty="0" err="1">
                <a:solidFill>
                  <a:srgbClr val="002060"/>
                </a:solidFill>
              </a:rPr>
              <a:t>described</a:t>
            </a:r>
            <a:r>
              <a:rPr lang="it-IT" dirty="0">
                <a:solidFill>
                  <a:srgbClr val="002060"/>
                </a:solidFill>
              </a:rPr>
              <a:t> by p </a:t>
            </a:r>
            <a:r>
              <a:rPr lang="it-IT" dirty="0" err="1">
                <a:solidFill>
                  <a:srgbClr val="002060"/>
                </a:solidFill>
              </a:rPr>
              <a:t>original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variables</a:t>
            </a:r>
            <a:endParaRPr lang="it-IT" dirty="0">
              <a:solidFill>
                <a:srgbClr val="002060"/>
              </a:solidFill>
            </a:endParaRPr>
          </a:p>
        </p:txBody>
      </p:sp>
      <p:pic>
        <p:nvPicPr>
          <p:cNvPr id="34" name="Immagine 33">
            <a:extLst>
              <a:ext uri="{FF2B5EF4-FFF2-40B4-BE49-F238E27FC236}">
                <a16:creationId xmlns:a16="http://schemas.microsoft.com/office/drawing/2014/main" id="{E02036AF-55B5-46E1-BA3B-34501F691C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661" y="929693"/>
            <a:ext cx="5852137" cy="994954"/>
          </a:xfrm>
          <a:prstGeom prst="rect">
            <a:avLst/>
          </a:prstGeom>
        </p:spPr>
      </p:pic>
      <p:sp>
        <p:nvSpPr>
          <p:cNvPr id="36" name="Rettangolo 35">
            <a:extLst>
              <a:ext uri="{FF2B5EF4-FFF2-40B4-BE49-F238E27FC236}">
                <a16:creationId xmlns:a16="http://schemas.microsoft.com/office/drawing/2014/main" id="{C4092E75-5E9D-4EB0-BCBD-F57357758D8C}"/>
              </a:ext>
            </a:extLst>
          </p:cNvPr>
          <p:cNvSpPr/>
          <p:nvPr/>
        </p:nvSpPr>
        <p:spPr>
          <a:xfrm>
            <a:off x="193638" y="1884406"/>
            <a:ext cx="40294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solidFill>
                  <a:srgbClr val="002060"/>
                </a:solidFill>
              </a:rPr>
              <a:t>Variance</a:t>
            </a:r>
            <a:r>
              <a:rPr lang="it-IT" dirty="0">
                <a:solidFill>
                  <a:srgbClr val="002060"/>
                </a:solidFill>
              </a:rPr>
              <a:t> of the k-</a:t>
            </a:r>
            <a:r>
              <a:rPr lang="it-IT" dirty="0" err="1">
                <a:solidFill>
                  <a:srgbClr val="002060"/>
                </a:solidFill>
              </a:rPr>
              <a:t>th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principal</a:t>
            </a:r>
            <a:r>
              <a:rPr lang="it-IT" dirty="0">
                <a:solidFill>
                  <a:srgbClr val="002060"/>
                </a:solidFill>
              </a:rPr>
              <a:t> component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572D044-2DB0-4126-AE0B-87A5B36455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980" y="2224985"/>
            <a:ext cx="11617569" cy="952969"/>
          </a:xfrm>
          <a:prstGeom prst="rect">
            <a:avLst/>
          </a:prstGeom>
        </p:spPr>
      </p:pic>
      <p:sp>
        <p:nvSpPr>
          <p:cNvPr id="37" name="Rettangolo 36">
            <a:extLst>
              <a:ext uri="{FF2B5EF4-FFF2-40B4-BE49-F238E27FC236}">
                <a16:creationId xmlns:a16="http://schemas.microsoft.com/office/drawing/2014/main" id="{05977086-84C1-4A9E-8C50-3A776A9533C8}"/>
              </a:ext>
            </a:extLst>
          </p:cNvPr>
          <p:cNvSpPr/>
          <p:nvPr/>
        </p:nvSpPr>
        <p:spPr>
          <a:xfrm>
            <a:off x="193638" y="5558975"/>
            <a:ext cx="67687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solidFill>
                  <a:srgbClr val="002060"/>
                </a:solidFill>
              </a:rPr>
              <a:t>Variance</a:t>
            </a:r>
            <a:r>
              <a:rPr lang="it-IT" dirty="0">
                <a:solidFill>
                  <a:srgbClr val="002060"/>
                </a:solidFill>
              </a:rPr>
              <a:t> of the first </a:t>
            </a:r>
            <a:r>
              <a:rPr lang="it-IT" dirty="0" err="1">
                <a:solidFill>
                  <a:srgbClr val="002060"/>
                </a:solidFill>
              </a:rPr>
              <a:t>principal</a:t>
            </a:r>
            <a:r>
              <a:rPr lang="it-IT" dirty="0">
                <a:solidFill>
                  <a:srgbClr val="002060"/>
                </a:solidFill>
              </a:rPr>
              <a:t> component and </a:t>
            </a:r>
            <a:r>
              <a:rPr lang="it-IT" dirty="0" err="1">
                <a:solidFill>
                  <a:srgbClr val="002060"/>
                </a:solidFill>
              </a:rPr>
              <a:t>constraint</a:t>
            </a:r>
            <a:r>
              <a:rPr lang="it-IT" dirty="0">
                <a:solidFill>
                  <a:srgbClr val="002060"/>
                </a:solidFill>
              </a:rPr>
              <a:t> on </a:t>
            </a:r>
            <a:r>
              <a:rPr lang="it-IT" dirty="0" err="1">
                <a:solidFill>
                  <a:srgbClr val="002060"/>
                </a:solidFill>
              </a:rPr>
              <a:t>its</a:t>
            </a:r>
            <a:r>
              <a:rPr lang="it-IT" dirty="0">
                <a:solidFill>
                  <a:srgbClr val="002060"/>
                </a:solidFill>
              </a:rPr>
              <a:t> loadings</a:t>
            </a:r>
          </a:p>
        </p:txBody>
      </p:sp>
      <p:pic>
        <p:nvPicPr>
          <p:cNvPr id="38" name="Immagine 37">
            <a:extLst>
              <a:ext uri="{FF2B5EF4-FFF2-40B4-BE49-F238E27FC236}">
                <a16:creationId xmlns:a16="http://schemas.microsoft.com/office/drawing/2014/main" id="{B62AE9F0-74F5-4A83-97FA-43F4D72A6F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231" y="5914826"/>
            <a:ext cx="2638748" cy="569382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13A80333-FB6B-4F77-82AE-F2BC23A088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35518" y="5959025"/>
            <a:ext cx="1171575" cy="571500"/>
          </a:xfrm>
          <a:prstGeom prst="rect">
            <a:avLst/>
          </a:prstGeom>
        </p:spPr>
      </p:pic>
      <p:sp>
        <p:nvSpPr>
          <p:cNvPr id="19" name="CasellaDiTesto 21">
            <a:extLst>
              <a:ext uri="{FF2B5EF4-FFF2-40B4-BE49-F238E27FC236}">
                <a16:creationId xmlns:a16="http://schemas.microsoft.com/office/drawing/2014/main" id="{D7C16CC5-910E-AB13-579D-68F848B20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38" y="4039619"/>
            <a:ext cx="7556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it-IT" sz="2400" b="1" i="1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it-IT" sz="2400" dirty="0"/>
              <a:t>=</a:t>
            </a:r>
          </a:p>
        </p:txBody>
      </p:sp>
      <p:sp>
        <p:nvSpPr>
          <p:cNvPr id="20" name="Parentesi quadra aperta 19">
            <a:extLst>
              <a:ext uri="{FF2B5EF4-FFF2-40B4-BE49-F238E27FC236}">
                <a16:creationId xmlns:a16="http://schemas.microsoft.com/office/drawing/2014/main" id="{60600CF8-C29C-4A38-8446-5BA5FA504F3E}"/>
              </a:ext>
            </a:extLst>
          </p:cNvPr>
          <p:cNvSpPr/>
          <p:nvPr/>
        </p:nvSpPr>
        <p:spPr>
          <a:xfrm>
            <a:off x="1046126" y="3488440"/>
            <a:ext cx="46037" cy="1657350"/>
          </a:xfrm>
          <a:prstGeom prst="leftBracket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2" name="Parentesi quadra chiusa 21">
            <a:extLst>
              <a:ext uri="{FF2B5EF4-FFF2-40B4-BE49-F238E27FC236}">
                <a16:creationId xmlns:a16="http://schemas.microsoft.com/office/drawing/2014/main" id="{C4B52933-6410-4CE1-A5A3-3D2A3E6E0E34}"/>
              </a:ext>
            </a:extLst>
          </p:cNvPr>
          <p:cNvSpPr/>
          <p:nvPr/>
        </p:nvSpPr>
        <p:spPr>
          <a:xfrm>
            <a:off x="5673688" y="3488440"/>
            <a:ext cx="73025" cy="1657350"/>
          </a:xfrm>
          <a:prstGeom prst="rightBracket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graphicFrame>
        <p:nvGraphicFramePr>
          <p:cNvPr id="23" name="Tabella 22">
            <a:extLst>
              <a:ext uri="{FF2B5EF4-FFF2-40B4-BE49-F238E27FC236}">
                <a16:creationId xmlns:a16="http://schemas.microsoft.com/office/drawing/2014/main" id="{4D2DE581-67E4-EB61-8774-549A7DE528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128941"/>
              </p:ext>
            </p:extLst>
          </p:nvPr>
        </p:nvGraphicFramePr>
        <p:xfrm>
          <a:off x="999471" y="3445893"/>
          <a:ext cx="4838700" cy="1647825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242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1F497D"/>
                          </a:solidFill>
                          <a:latin typeface="Symbol"/>
                        </a:rPr>
                        <a:t>s</a:t>
                      </a:r>
                      <a:r>
                        <a:rPr lang="it-IT" sz="1800" b="1" i="0" u="none" strike="noStrike" baseline="30000" dirty="0">
                          <a:solidFill>
                            <a:srgbClr val="1F497D"/>
                          </a:solidFill>
                          <a:latin typeface="Symbol"/>
                        </a:rPr>
                        <a:t>2</a:t>
                      </a:r>
                      <a:r>
                        <a:rPr lang="it-IT" sz="1800" b="1" i="0" u="none" strike="noStrike" baseline="-25000" dirty="0">
                          <a:solidFill>
                            <a:srgbClr val="1F497D"/>
                          </a:solidFill>
                          <a:latin typeface="Symbol"/>
                        </a:rPr>
                        <a:t>1</a:t>
                      </a:r>
                      <a:endParaRPr lang="it-IT" sz="1800" b="1" i="0" u="none" strike="noStrike" dirty="0">
                        <a:solidFill>
                          <a:srgbClr val="1F497D"/>
                        </a:solidFill>
                        <a:latin typeface="Symbo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err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cov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(x</a:t>
                      </a:r>
                      <a:r>
                        <a:rPr lang="it-IT" sz="1800" b="0" i="0" u="none" strike="noStrike" baseline="-25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,x</a:t>
                      </a:r>
                      <a:r>
                        <a:rPr lang="it-IT" sz="1800" b="0" i="0" u="none" strike="noStrike" baseline="-25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err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cov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(x</a:t>
                      </a:r>
                      <a:r>
                        <a:rPr lang="it-IT" sz="1800" b="0" i="0" u="none" strike="noStrike" baseline="-25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,x</a:t>
                      </a:r>
                      <a:r>
                        <a:rPr lang="it-IT" sz="1800" b="0" i="0" u="none" strike="noStrike" baseline="-25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err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cov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(x</a:t>
                      </a:r>
                      <a:r>
                        <a:rPr lang="it-IT" sz="1800" b="0" i="0" u="none" strike="noStrike" baseline="-25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,x</a:t>
                      </a:r>
                      <a:r>
                        <a:rPr lang="it-IT" sz="1800" b="0" i="0" u="none" strike="noStrike" baseline="-25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1F497D"/>
                          </a:solidFill>
                          <a:latin typeface="Symbol"/>
                        </a:rPr>
                        <a:t>s</a:t>
                      </a:r>
                      <a:r>
                        <a:rPr lang="it-IT" sz="1800" b="1" i="0" u="none" strike="noStrike" baseline="30000" dirty="0">
                          <a:solidFill>
                            <a:srgbClr val="1F497D"/>
                          </a:solidFill>
                          <a:latin typeface="Symbol"/>
                        </a:rPr>
                        <a:t>2</a:t>
                      </a:r>
                      <a:r>
                        <a:rPr lang="it-IT" sz="1800" b="1" i="0" u="none" strike="noStrike" baseline="-25000" dirty="0">
                          <a:solidFill>
                            <a:srgbClr val="1F497D"/>
                          </a:solidFill>
                          <a:latin typeface="Symbol"/>
                        </a:rPr>
                        <a:t>2</a:t>
                      </a:r>
                      <a:endParaRPr lang="it-IT" sz="1800" b="1" i="0" u="none" strike="noStrike" dirty="0">
                        <a:solidFill>
                          <a:srgbClr val="1F497D"/>
                        </a:solidFill>
                        <a:latin typeface="Symbo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err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cov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(x</a:t>
                      </a:r>
                      <a:r>
                        <a:rPr lang="it-IT" sz="1800" b="0" i="0" u="none" strike="noStrike" baseline="-25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,x</a:t>
                      </a:r>
                      <a:r>
                        <a:rPr lang="it-IT" sz="1800" b="0" i="0" u="none" strike="noStrike" baseline="-25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1F497D"/>
                          </a:solidFill>
                          <a:latin typeface="Symbol"/>
                        </a:rPr>
                        <a:t>s</a:t>
                      </a:r>
                      <a:r>
                        <a:rPr lang="it-IT" sz="1800" b="1" i="0" u="none" strike="noStrike" baseline="30000" dirty="0">
                          <a:solidFill>
                            <a:srgbClr val="1F497D"/>
                          </a:solidFill>
                          <a:latin typeface="Symbol"/>
                        </a:rPr>
                        <a:t>2</a:t>
                      </a:r>
                      <a:r>
                        <a:rPr lang="it-IT" sz="1800" b="1" i="0" u="none" strike="noStrike" baseline="-25000" dirty="0">
                          <a:solidFill>
                            <a:srgbClr val="1F497D"/>
                          </a:solidFill>
                          <a:latin typeface="Calibri"/>
                        </a:rPr>
                        <a:t>p</a:t>
                      </a:r>
                      <a:endParaRPr lang="it-IT" sz="1800" b="1" i="0" u="none" strike="noStrike" dirty="0">
                        <a:solidFill>
                          <a:srgbClr val="1F497D"/>
                        </a:solidFill>
                        <a:latin typeface="Symbo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6713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AF964A93-DE3D-74E3-7CE8-FFED69304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17</a:t>
            </a:fld>
            <a:endParaRPr lang="it-IT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5F26BCA2-4176-D1E9-8E07-C0879D67D856}"/>
              </a:ext>
            </a:extLst>
          </p:cNvPr>
          <p:cNvSpPr/>
          <p:nvPr/>
        </p:nvSpPr>
        <p:spPr>
          <a:xfrm>
            <a:off x="244242" y="343203"/>
            <a:ext cx="62968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solidFill>
                  <a:srgbClr val="002060"/>
                </a:solidFill>
              </a:rPr>
              <a:t>Obiective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functions</a:t>
            </a:r>
            <a:r>
              <a:rPr lang="it-IT" dirty="0">
                <a:solidFill>
                  <a:srgbClr val="002060"/>
                </a:solidFill>
              </a:rPr>
              <a:t> for the 1</a:t>
            </a:r>
            <a:r>
              <a:rPr lang="it-IT" baseline="30000" dirty="0">
                <a:solidFill>
                  <a:srgbClr val="002060"/>
                </a:solidFill>
              </a:rPr>
              <a:t>st</a:t>
            </a:r>
            <a:r>
              <a:rPr lang="it-IT" dirty="0">
                <a:solidFill>
                  <a:srgbClr val="002060"/>
                </a:solidFill>
              </a:rPr>
              <a:t> and the 2</a:t>
            </a:r>
            <a:r>
              <a:rPr lang="it-IT" baseline="30000" dirty="0">
                <a:solidFill>
                  <a:srgbClr val="002060"/>
                </a:solidFill>
              </a:rPr>
              <a:t>nd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principal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components</a:t>
            </a:r>
            <a:r>
              <a:rPr lang="it-IT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7787E9A8-2C54-2F77-DEB0-AF6789F051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652" y="822499"/>
            <a:ext cx="37108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i="1" dirty="0">
                <a:latin typeface="Times New Roman" pitchFamily="18" charset="0"/>
                <a:cs typeface="Times New Roman" pitchFamily="18" charset="0"/>
              </a:rPr>
              <a:t>L = </a:t>
            </a:r>
            <a:r>
              <a:rPr lang="it-IT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it-IT" sz="2400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it-IT" sz="2400" baseline="30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lang="it-IT" sz="2400" b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S</a:t>
            </a:r>
            <a:r>
              <a:rPr lang="it-IT" sz="2400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it-IT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it-IT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 </a:t>
            </a:r>
            <a:r>
              <a:rPr lang="it-IT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it-IT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it-IT" sz="2400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it-IT" sz="2400" baseline="30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lang="it-IT" sz="2400" b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it-IT" sz="2400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it-IT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- 1)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251FE6F-A0CA-7742-2B34-DDD0568AE9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8456" y="710431"/>
            <a:ext cx="5715000" cy="685800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196071B7-AC28-AA59-1D52-7701CD0CB601}"/>
              </a:ext>
            </a:extLst>
          </p:cNvPr>
          <p:cNvSpPr/>
          <p:nvPr/>
        </p:nvSpPr>
        <p:spPr>
          <a:xfrm>
            <a:off x="244242" y="1763459"/>
            <a:ext cx="4936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solidFill>
                  <a:srgbClr val="002060"/>
                </a:solidFill>
              </a:rPr>
              <a:t>Matricial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equations</a:t>
            </a:r>
            <a:r>
              <a:rPr lang="it-IT" dirty="0">
                <a:solidFill>
                  <a:srgbClr val="002060"/>
                </a:solidFill>
              </a:rPr>
              <a:t> for scores (</a:t>
            </a:r>
            <a:r>
              <a:rPr lang="it-IT" b="1" dirty="0">
                <a:solidFill>
                  <a:srgbClr val="002060"/>
                </a:solidFill>
              </a:rPr>
              <a:t>T</a:t>
            </a:r>
            <a:r>
              <a:rPr lang="it-IT" dirty="0">
                <a:solidFill>
                  <a:srgbClr val="002060"/>
                </a:solidFill>
              </a:rPr>
              <a:t>) and loadings (</a:t>
            </a:r>
            <a:r>
              <a:rPr lang="it-IT" b="1" dirty="0">
                <a:solidFill>
                  <a:srgbClr val="002060"/>
                </a:solidFill>
              </a:rPr>
              <a:t>P</a:t>
            </a:r>
            <a:r>
              <a:rPr lang="it-IT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53BB852D-70D7-E784-21FD-EA3F551D66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106" y="2243334"/>
            <a:ext cx="142177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200" b="1" dirty="0">
                <a:latin typeface="Times New Roman" pitchFamily="18" charset="0"/>
                <a:cs typeface="Times New Roman" pitchFamily="18" charset="0"/>
              </a:rPr>
              <a:t>T   =  X P </a:t>
            </a: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BD07AFDF-BCE1-F2B0-B5E0-41509542FE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681" y="2243334"/>
            <a:ext cx="3313113" cy="4308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 = P</a:t>
            </a:r>
            <a:r>
              <a:rPr lang="it-IT" sz="2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2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 </a:t>
            </a:r>
            <a:r>
              <a:rPr lang="it-IT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22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7DF169A2-428B-F5EF-6D8A-87E3FB6B1BDE}"/>
              </a:ext>
            </a:extLst>
          </p:cNvPr>
          <p:cNvSpPr/>
          <p:nvPr/>
        </p:nvSpPr>
        <p:spPr>
          <a:xfrm>
            <a:off x="244241" y="3076191"/>
            <a:ext cx="6644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solidFill>
                  <a:srgbClr val="002060"/>
                </a:solidFill>
              </a:rPr>
              <a:t>Correlation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between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principal</a:t>
            </a:r>
            <a:r>
              <a:rPr lang="it-IT" dirty="0">
                <a:solidFill>
                  <a:srgbClr val="002060"/>
                </a:solidFill>
              </a:rPr>
              <a:t> component z</a:t>
            </a:r>
            <a:r>
              <a:rPr lang="it-IT" baseline="-25000" dirty="0">
                <a:solidFill>
                  <a:srgbClr val="002060"/>
                </a:solidFill>
              </a:rPr>
              <a:t>i</a:t>
            </a:r>
            <a:r>
              <a:rPr lang="it-IT" dirty="0">
                <a:solidFill>
                  <a:srgbClr val="002060"/>
                </a:solidFill>
              </a:rPr>
              <a:t> and </a:t>
            </a:r>
            <a:r>
              <a:rPr lang="it-IT" dirty="0" err="1">
                <a:solidFill>
                  <a:srgbClr val="002060"/>
                </a:solidFill>
              </a:rPr>
              <a:t>original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variable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X</a:t>
            </a:r>
            <a:r>
              <a:rPr lang="it-IT" baseline="-25000" dirty="0" err="1">
                <a:solidFill>
                  <a:srgbClr val="002060"/>
                </a:solidFill>
              </a:rPr>
              <a:t>j</a:t>
            </a:r>
            <a:endParaRPr lang="it-IT" dirty="0">
              <a:solidFill>
                <a:srgbClr val="002060"/>
              </a:solidFill>
            </a:endParaRPr>
          </a:p>
        </p:txBody>
      </p:sp>
      <p:graphicFrame>
        <p:nvGraphicFramePr>
          <p:cNvPr id="10" name="Object 16">
            <a:extLst>
              <a:ext uri="{FF2B5EF4-FFF2-40B4-BE49-F238E27FC236}">
                <a16:creationId xmlns:a16="http://schemas.microsoft.com/office/drawing/2014/main" id="{AF8F2BF7-36DD-3DD8-F9C2-C94A5FAA6B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6157038"/>
              </p:ext>
            </p:extLst>
          </p:nvPr>
        </p:nvGraphicFramePr>
        <p:xfrm>
          <a:off x="267652" y="3801334"/>
          <a:ext cx="592296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3" imgW="3594100" imgH="520700" progId="Equation.3">
                  <p:embed/>
                </p:oleObj>
              </mc:Choice>
              <mc:Fallback>
                <p:oleObj name="Equazione" r:id="rId3" imgW="3594100" imgH="520700" progId="Equation.3">
                  <p:embed/>
                  <p:pic>
                    <p:nvPicPr>
                      <p:cNvPr id="9" name="Object 16">
                        <a:extLst>
                          <a:ext uri="{FF2B5EF4-FFF2-40B4-BE49-F238E27FC236}">
                            <a16:creationId xmlns:a16="http://schemas.microsoft.com/office/drawing/2014/main" id="{92598907-4A9A-4448-B7F0-290C2AF46EC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652" y="3801334"/>
                        <a:ext cx="5922962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69132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B2B97B7C-F4A9-41BE-8EDB-A2A8F2319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18</a:t>
            </a:fld>
            <a:endParaRPr lang="it-IT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513DFE66-D444-402A-B768-842E76FE43EB}"/>
              </a:ext>
            </a:extLst>
          </p:cNvPr>
          <p:cNvSpPr/>
          <p:nvPr/>
        </p:nvSpPr>
        <p:spPr>
          <a:xfrm>
            <a:off x="1129781" y="158336"/>
            <a:ext cx="993243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solidFill>
                  <a:srgbClr val="FF0000"/>
                </a:solidFill>
                <a:sym typeface="Symbol" panose="05050102010706020507" pitchFamily="18" charset="2"/>
              </a:rPr>
              <a:t>Inverse calibration, Principal Component Regression and Partial Least Squares</a:t>
            </a:r>
            <a:endParaRPr lang="it-IT" sz="2200" b="1" dirty="0">
              <a:solidFill>
                <a:srgbClr val="FF0000"/>
              </a:solidFill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940EECF-48B6-4764-AD1D-8B00D3EB2C64}"/>
              </a:ext>
            </a:extLst>
          </p:cNvPr>
          <p:cNvSpPr/>
          <p:nvPr/>
        </p:nvSpPr>
        <p:spPr>
          <a:xfrm>
            <a:off x="235271" y="861522"/>
            <a:ext cx="85595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solidFill>
                  <a:srgbClr val="002060"/>
                </a:solidFill>
              </a:rPr>
              <a:t>Regression</a:t>
            </a:r>
            <a:r>
              <a:rPr lang="it-IT" dirty="0">
                <a:solidFill>
                  <a:srgbClr val="002060"/>
                </a:solidFill>
              </a:rPr>
              <a:t> model for inverse </a:t>
            </a:r>
            <a:r>
              <a:rPr lang="it-IT" dirty="0" err="1">
                <a:solidFill>
                  <a:srgbClr val="002060"/>
                </a:solidFill>
              </a:rPr>
              <a:t>calibration</a:t>
            </a:r>
            <a:r>
              <a:rPr lang="it-IT" dirty="0">
                <a:solidFill>
                  <a:srgbClr val="002060"/>
                </a:solidFill>
              </a:rPr>
              <a:t> in multi-component </a:t>
            </a:r>
            <a:r>
              <a:rPr lang="it-IT" dirty="0" err="1">
                <a:solidFill>
                  <a:srgbClr val="002060"/>
                </a:solidFill>
              </a:rPr>
              <a:t>spectrophotometric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analysis</a:t>
            </a:r>
            <a:endParaRPr lang="it-IT" dirty="0">
              <a:solidFill>
                <a:srgbClr val="002060"/>
              </a:solidFill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656E574C-DDB0-48F6-8D69-4BF02C0FA1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753" y="1317215"/>
            <a:ext cx="5298830" cy="558727"/>
          </a:xfrm>
          <a:prstGeom prst="rect">
            <a:avLst/>
          </a:prstGeom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id="{30D47E14-E283-4BF7-A20D-13CB0043ACDF}"/>
              </a:ext>
            </a:extLst>
          </p:cNvPr>
          <p:cNvSpPr/>
          <p:nvPr/>
        </p:nvSpPr>
        <p:spPr>
          <a:xfrm>
            <a:off x="212650" y="2121850"/>
            <a:ext cx="51373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solidFill>
                  <a:srgbClr val="002060"/>
                </a:solidFill>
              </a:rPr>
              <a:t>Principal</a:t>
            </a:r>
            <a:r>
              <a:rPr lang="it-IT" dirty="0">
                <a:solidFill>
                  <a:srgbClr val="002060"/>
                </a:solidFill>
              </a:rPr>
              <a:t> Component </a:t>
            </a:r>
            <a:r>
              <a:rPr lang="it-IT" dirty="0" err="1">
                <a:solidFill>
                  <a:srgbClr val="002060"/>
                </a:solidFill>
              </a:rPr>
              <a:t>Regression</a:t>
            </a:r>
            <a:r>
              <a:rPr lang="it-IT" dirty="0">
                <a:solidFill>
                  <a:srgbClr val="002060"/>
                </a:solidFill>
              </a:rPr>
              <a:t>: </a:t>
            </a:r>
            <a:r>
              <a:rPr lang="it-IT" dirty="0" err="1">
                <a:solidFill>
                  <a:srgbClr val="002060"/>
                </a:solidFill>
              </a:rPr>
              <a:t>matricial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equations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30AD3122-D83F-4842-B574-8B7FC0D75F89}"/>
              </a:ext>
            </a:extLst>
          </p:cNvPr>
          <p:cNvSpPr txBox="1"/>
          <p:nvPr/>
        </p:nvSpPr>
        <p:spPr>
          <a:xfrm>
            <a:off x="3061036" y="2605350"/>
            <a:ext cx="1658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it-IT" sz="2400" baseline="-25000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it-IT" sz="24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t-IT" sz="2400" baseline="-25000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it-IT" sz="2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6C5D65C-B049-4EB3-AB00-56AE2FB4C548}"/>
              </a:ext>
            </a:extLst>
          </p:cNvPr>
          <p:cNvSpPr txBox="1"/>
          <p:nvPr/>
        </p:nvSpPr>
        <p:spPr>
          <a:xfrm>
            <a:off x="4515033" y="2623337"/>
            <a:ext cx="2232248" cy="46166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it-IT" sz="24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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endParaRPr lang="it-I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11A65635-E522-485B-AC43-72FCC2190283}"/>
              </a:ext>
            </a:extLst>
          </p:cNvPr>
          <p:cNvSpPr txBox="1"/>
          <p:nvPr/>
        </p:nvSpPr>
        <p:spPr>
          <a:xfrm>
            <a:off x="7472820" y="2623337"/>
            <a:ext cx="2110773" cy="46166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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endParaRPr lang="it-I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Freccia bidirezionale orizzontale 11">
            <a:extLst>
              <a:ext uri="{FF2B5EF4-FFF2-40B4-BE49-F238E27FC236}">
                <a16:creationId xmlns:a16="http://schemas.microsoft.com/office/drawing/2014/main" id="{6AA2219F-C7BB-49EA-BE45-37F66E9FCF7D}"/>
              </a:ext>
            </a:extLst>
          </p:cNvPr>
          <p:cNvSpPr/>
          <p:nvPr/>
        </p:nvSpPr>
        <p:spPr>
          <a:xfrm>
            <a:off x="6747281" y="2743822"/>
            <a:ext cx="725214" cy="323193"/>
          </a:xfrm>
          <a:prstGeom prst="leftRightArrow">
            <a:avLst>
              <a:gd name="adj1" fmla="val 42746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E77BD658-167E-411E-80E2-1636E5747911}"/>
              </a:ext>
            </a:extLst>
          </p:cNvPr>
          <p:cNvSpPr txBox="1"/>
          <p:nvPr/>
        </p:nvSpPr>
        <p:spPr>
          <a:xfrm>
            <a:off x="212650" y="3189190"/>
            <a:ext cx="1368151" cy="46166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it-IT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it-IT" sz="2400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it-IT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3C35DCD0-FBEE-45A7-9A5A-83CD2387A781}"/>
              </a:ext>
            </a:extLst>
          </p:cNvPr>
          <p:cNvSpPr txBox="1"/>
          <p:nvPr/>
        </p:nvSpPr>
        <p:spPr>
          <a:xfrm>
            <a:off x="1942245" y="3189189"/>
            <a:ext cx="1368151" cy="46166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latin typeface="Symbol" panose="05050102010706020507" pitchFamily="18" charset="2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it-IT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it-IT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b="1" dirty="0">
                <a:latin typeface="Symbol" panose="05050102010706020507" pitchFamily="18" charset="2"/>
                <a:cs typeface="Times New Roman" panose="02020603050405020304" pitchFamily="18" charset="0"/>
              </a:rPr>
              <a:t>a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5" name="Immagine 14">
            <a:extLst>
              <a:ext uri="{FF2B5EF4-FFF2-40B4-BE49-F238E27FC236}">
                <a16:creationId xmlns:a16="http://schemas.microsoft.com/office/drawing/2014/main" id="{B253521B-DCCD-413E-AADE-1F84AED65A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650" y="3934994"/>
            <a:ext cx="8420100" cy="590550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FFC142B8-034E-4344-9831-D411DEF74F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650" y="4588041"/>
            <a:ext cx="5032017" cy="561341"/>
          </a:xfrm>
          <a:prstGeom prst="rect">
            <a:avLst/>
          </a:prstGeom>
        </p:spPr>
      </p:pic>
      <p:sp>
        <p:nvSpPr>
          <p:cNvPr id="17" name="Rettangolo 16">
            <a:extLst>
              <a:ext uri="{FF2B5EF4-FFF2-40B4-BE49-F238E27FC236}">
                <a16:creationId xmlns:a16="http://schemas.microsoft.com/office/drawing/2014/main" id="{A6D687B9-A6E9-464E-84DE-52411901546E}"/>
              </a:ext>
            </a:extLst>
          </p:cNvPr>
          <p:cNvSpPr/>
          <p:nvPr/>
        </p:nvSpPr>
        <p:spPr>
          <a:xfrm>
            <a:off x="212650" y="5485076"/>
            <a:ext cx="40347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solidFill>
                  <a:srgbClr val="002060"/>
                </a:solidFill>
              </a:rPr>
              <a:t>Partial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Least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Squares</a:t>
            </a:r>
            <a:r>
              <a:rPr lang="it-IT" dirty="0">
                <a:solidFill>
                  <a:srgbClr val="002060"/>
                </a:solidFill>
              </a:rPr>
              <a:t>: </a:t>
            </a:r>
            <a:r>
              <a:rPr lang="it-IT" dirty="0" err="1">
                <a:solidFill>
                  <a:srgbClr val="002060"/>
                </a:solidFill>
              </a:rPr>
              <a:t>matricial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equations</a:t>
            </a:r>
            <a:endParaRPr lang="it-IT" dirty="0">
              <a:solidFill>
                <a:srgbClr val="002060"/>
              </a:solidFill>
            </a:endParaRP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9ABBEC67-37E6-423E-832B-EDDC3F2281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6185" y="6009701"/>
            <a:ext cx="3008420" cy="514350"/>
          </a:xfrm>
          <a:prstGeom prst="rect">
            <a:avLst/>
          </a:prstGeom>
        </p:spPr>
      </p:pic>
      <p:sp>
        <p:nvSpPr>
          <p:cNvPr id="19" name="CasellaDiTesto 5">
            <a:extLst>
              <a:ext uri="{FF2B5EF4-FFF2-40B4-BE49-F238E27FC236}">
                <a16:creationId xmlns:a16="http://schemas.microsoft.com/office/drawing/2014/main" id="{D287B6DF-2F3C-4AE9-B049-94406C777862}"/>
              </a:ext>
            </a:extLst>
          </p:cNvPr>
          <p:cNvSpPr txBox="1"/>
          <p:nvPr/>
        </p:nvSpPr>
        <p:spPr>
          <a:xfrm>
            <a:off x="246185" y="2633252"/>
            <a:ext cx="271757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600" b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t-IT" sz="2600" b="1" baseline="-250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sz="2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it-IT" sz="2600" b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it-IT" sz="2600" b="1" baseline="-250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sz="2600" dirty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it-IT" sz="2600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t-IT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600" b="1" dirty="0">
                <a:latin typeface="Times New Roman" pitchFamily="18" charset="0"/>
                <a:cs typeface="Times New Roman" pitchFamily="18" charset="0"/>
                <a:sym typeface="Symbol"/>
              </a:rPr>
              <a:t></a:t>
            </a:r>
            <a:r>
              <a:rPr lang="it-IT" sz="26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it-IT" sz="2600" b="1" dirty="0">
                <a:latin typeface="Times New Roman" pitchFamily="18" charset="0"/>
                <a:cs typeface="Times New Roman" pitchFamily="18" charset="0"/>
                <a:sym typeface="Symbol"/>
              </a:rPr>
              <a:t>P</a:t>
            </a:r>
            <a:r>
              <a:rPr lang="it-IT" sz="2600" baseline="30000" dirty="0">
                <a:latin typeface="Times New Roman" pitchFamily="18" charset="0"/>
                <a:cs typeface="Times New Roman" pitchFamily="18" charset="0"/>
                <a:sym typeface="Symbol"/>
              </a:rPr>
              <a:t>T</a:t>
            </a:r>
            <a:endParaRPr lang="it-IT" sz="2600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519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FB6657CE-9C51-498D-904E-124B5488D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19</a:t>
            </a:fld>
            <a:endParaRPr lang="it-IT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391D0FA5-D2E6-4827-9FB9-4A78EF19F3E3}"/>
              </a:ext>
            </a:extLst>
          </p:cNvPr>
          <p:cNvSpPr/>
          <p:nvPr/>
        </p:nvSpPr>
        <p:spPr>
          <a:xfrm>
            <a:off x="1129781" y="158336"/>
            <a:ext cx="993243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solidFill>
                  <a:srgbClr val="FF0000"/>
                </a:solidFill>
                <a:sym typeface="Symbol" panose="05050102010706020507" pitchFamily="18" charset="2"/>
              </a:rPr>
              <a:t>Cluster Analysis</a:t>
            </a:r>
            <a:endParaRPr lang="it-IT" sz="2200" b="1" dirty="0">
              <a:solidFill>
                <a:srgbClr val="FF0000"/>
              </a:solidFill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20E4CC4D-EBBD-4742-B6D9-C7139EA9DEE3}"/>
              </a:ext>
            </a:extLst>
          </p:cNvPr>
          <p:cNvSpPr/>
          <p:nvPr/>
        </p:nvSpPr>
        <p:spPr>
          <a:xfrm>
            <a:off x="153209" y="697399"/>
            <a:ext cx="42452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solidFill>
                  <a:srgbClr val="002060"/>
                </a:solidFill>
              </a:rPr>
              <a:t>Distance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measurements</a:t>
            </a:r>
            <a:r>
              <a:rPr lang="it-IT" dirty="0">
                <a:solidFill>
                  <a:srgbClr val="002060"/>
                </a:solidFill>
              </a:rPr>
              <a:t> (</a:t>
            </a:r>
            <a:r>
              <a:rPr lang="it-IT" dirty="0" err="1">
                <a:solidFill>
                  <a:srgbClr val="002060"/>
                </a:solidFill>
              </a:rPr>
              <a:t>main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approaches</a:t>
            </a:r>
            <a:r>
              <a:rPr lang="it-IT" dirty="0">
                <a:solidFill>
                  <a:srgbClr val="002060"/>
                </a:solidFill>
              </a:rPr>
              <a:t>)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B7FBD496-E6F5-4A6A-8746-2056CDF46A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681" y="1307430"/>
            <a:ext cx="8397053" cy="3360673"/>
          </a:xfrm>
          <a:prstGeom prst="rect">
            <a:avLst/>
          </a:prstGeom>
          <a:ln w="28575">
            <a:solidFill>
              <a:srgbClr val="003366"/>
            </a:solidFill>
          </a:ln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40293A45-5FB8-412F-9DA8-5AAA77F6A087}"/>
              </a:ext>
            </a:extLst>
          </p:cNvPr>
          <p:cNvSpPr/>
          <p:nvPr/>
        </p:nvSpPr>
        <p:spPr>
          <a:xfrm>
            <a:off x="153209" y="5016978"/>
            <a:ext cx="10583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solidFill>
                  <a:srgbClr val="002060"/>
                </a:solidFill>
              </a:rPr>
              <a:t>Similarity</a:t>
            </a:r>
            <a:endParaRPr lang="it-IT" dirty="0">
              <a:solidFill>
                <a:srgbClr val="002060"/>
              </a:solidFill>
            </a:endParaRPr>
          </a:p>
        </p:txBody>
      </p:sp>
      <p:graphicFrame>
        <p:nvGraphicFramePr>
          <p:cNvPr id="7" name="Object 8">
            <a:extLst>
              <a:ext uri="{FF2B5EF4-FFF2-40B4-BE49-F238E27FC236}">
                <a16:creationId xmlns:a16="http://schemas.microsoft.com/office/drawing/2014/main" id="{129DC871-A0CB-4233-9623-1FEA528268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6291759"/>
              </p:ext>
            </p:extLst>
          </p:nvPr>
        </p:nvGraphicFramePr>
        <p:xfrm>
          <a:off x="212998" y="5386310"/>
          <a:ext cx="2160588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066800" imgH="469900" progId="Equation.3">
                  <p:embed/>
                </p:oleObj>
              </mc:Choice>
              <mc:Fallback>
                <p:oleObj name="Equation" r:id="rId3" imgW="1066800" imgH="469900" progId="Equation.3">
                  <p:embed/>
                  <p:pic>
                    <p:nvPicPr>
                      <p:cNvPr id="5" name="Object 8">
                        <a:extLst>
                          <a:ext uri="{FF2B5EF4-FFF2-40B4-BE49-F238E27FC236}">
                            <a16:creationId xmlns:a16="http://schemas.microsoft.com/office/drawing/2014/main" id="{0DEBDDCD-FF48-4FA9-AA25-53D2138D12C0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998" y="5386310"/>
                        <a:ext cx="2160588" cy="95091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0684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8595866-56BC-4B4C-A612-2E7A5439A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77479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2</a:t>
            </a:fld>
            <a:endParaRPr lang="it-IT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38ECAF45-2CC0-4A0C-9A7A-E76E93590380}"/>
              </a:ext>
            </a:extLst>
          </p:cNvPr>
          <p:cNvSpPr/>
          <p:nvPr/>
        </p:nvSpPr>
        <p:spPr>
          <a:xfrm>
            <a:off x="246822" y="55161"/>
            <a:ext cx="11698356" cy="456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  <a:tabLst>
                <a:tab pos="11390313" algn="l"/>
              </a:tabLst>
            </a:pP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Simple linear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regression</a:t>
            </a:r>
            <a:endParaRPr lang="it-IT" sz="2200" b="1" dirty="0">
              <a:solidFill>
                <a:srgbClr val="003366"/>
              </a:solidFill>
              <a:sym typeface="Symbol" panose="05050102010706020507" pitchFamily="18" charset="2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9EE4AD5E-BEB6-4AAE-A982-3623B8CB5743}"/>
              </a:ext>
            </a:extLst>
          </p:cNvPr>
          <p:cNvSpPr/>
          <p:nvPr/>
        </p:nvSpPr>
        <p:spPr>
          <a:xfrm>
            <a:off x="154937" y="777710"/>
            <a:ext cx="1414669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Model</a:t>
            </a:r>
            <a:endParaRPr lang="en-US" sz="2000" dirty="0">
              <a:solidFill>
                <a:srgbClr val="003366"/>
              </a:solidFill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BD427A25-2807-457E-8E9F-9B05A9E15141}"/>
              </a:ext>
            </a:extLst>
          </p:cNvPr>
          <p:cNvSpPr/>
          <p:nvPr/>
        </p:nvSpPr>
        <p:spPr>
          <a:xfrm>
            <a:off x="154936" y="1435034"/>
            <a:ext cx="2175011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Main</a:t>
            </a: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assumptions</a:t>
            </a:r>
            <a:endParaRPr lang="en-US" sz="2000" dirty="0">
              <a:solidFill>
                <a:srgbClr val="003366"/>
              </a:solidFill>
            </a:endParaRPr>
          </a:p>
        </p:txBody>
      </p:sp>
      <p:graphicFrame>
        <p:nvGraphicFramePr>
          <p:cNvPr id="26" name="Object 8">
            <a:extLst>
              <a:ext uri="{FF2B5EF4-FFF2-40B4-BE49-F238E27FC236}">
                <a16:creationId xmlns:a16="http://schemas.microsoft.com/office/drawing/2014/main" id="{2F116287-8418-4D30-A5BA-10BE131A9F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5626510"/>
              </p:ext>
            </p:extLst>
          </p:nvPr>
        </p:nvGraphicFramePr>
        <p:xfrm>
          <a:off x="1111315" y="732115"/>
          <a:ext cx="2514348" cy="542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2" imgW="1066800" imgH="228600" progId="Equation.3">
                  <p:embed/>
                </p:oleObj>
              </mc:Choice>
              <mc:Fallback>
                <p:oleObj name="Equazione" r:id="rId2" imgW="1066800" imgH="228600" progId="Equation.3">
                  <p:embed/>
                  <p:pic>
                    <p:nvPicPr>
                      <p:cNvPr id="8" name="Object 8">
                        <a:extLst>
                          <a:ext uri="{FF2B5EF4-FFF2-40B4-BE49-F238E27FC236}">
                            <a16:creationId xmlns:a16="http://schemas.microsoft.com/office/drawing/2014/main" id="{A80A25B7-CC42-4FA5-BD05-FB45FC6D959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315" y="732115"/>
                        <a:ext cx="2514348" cy="5421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FA2AAB02-3EF6-450E-9FE6-82E29073247E}"/>
              </a:ext>
            </a:extLst>
          </p:cNvPr>
          <p:cNvSpPr/>
          <p:nvPr/>
        </p:nvSpPr>
        <p:spPr>
          <a:xfrm>
            <a:off x="3979012" y="778671"/>
            <a:ext cx="605820" cy="4563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28" name="Object 8">
            <a:extLst>
              <a:ext uri="{FF2B5EF4-FFF2-40B4-BE49-F238E27FC236}">
                <a16:creationId xmlns:a16="http://schemas.microsoft.com/office/drawing/2014/main" id="{149EA121-0AD1-43E0-9EDE-9BCFB10C92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0742624"/>
              </p:ext>
            </p:extLst>
          </p:nvPr>
        </p:nvGraphicFramePr>
        <p:xfrm>
          <a:off x="4835315" y="732115"/>
          <a:ext cx="3031726" cy="585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4" imgW="1143000" imgH="228600" progId="Equation.3">
                  <p:embed/>
                </p:oleObj>
              </mc:Choice>
              <mc:Fallback>
                <p:oleObj name="Equazione" r:id="rId4" imgW="1143000" imgH="228600" progId="Equation.3">
                  <p:embed/>
                  <p:pic>
                    <p:nvPicPr>
                      <p:cNvPr id="15" name="Object 8">
                        <a:extLst>
                          <a:ext uri="{FF2B5EF4-FFF2-40B4-BE49-F238E27FC236}">
                            <a16:creationId xmlns:a16="http://schemas.microsoft.com/office/drawing/2014/main" id="{1190B235-920F-4B17-94EE-708986D0C41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5315" y="732115"/>
                        <a:ext cx="3031726" cy="5856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ggetto 31">
            <a:extLst>
              <a:ext uri="{FF2B5EF4-FFF2-40B4-BE49-F238E27FC236}">
                <a16:creationId xmlns:a16="http://schemas.microsoft.com/office/drawing/2014/main" id="{828A28D8-9925-4A83-8585-F1390BF2DD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6563984"/>
              </p:ext>
            </p:extLst>
          </p:nvPr>
        </p:nvGraphicFramePr>
        <p:xfrm>
          <a:off x="2875324" y="1918308"/>
          <a:ext cx="995853" cy="432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6" imgW="672808" imgH="241195" progId="Equation.3">
                  <p:embed/>
                </p:oleObj>
              </mc:Choice>
              <mc:Fallback>
                <p:oleObj name="Equazione" r:id="rId6" imgW="672808" imgH="241195" progId="Equation.3">
                  <p:embed/>
                  <p:pic>
                    <p:nvPicPr>
                      <p:cNvPr id="19" name="Oggetto 18">
                        <a:extLst>
                          <a:ext uri="{FF2B5EF4-FFF2-40B4-BE49-F238E27FC236}">
                            <a16:creationId xmlns:a16="http://schemas.microsoft.com/office/drawing/2014/main" id="{0DA344D5-3259-4E6B-966D-688F365F353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5324" y="1918308"/>
                        <a:ext cx="995853" cy="4328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7">
            <a:extLst>
              <a:ext uri="{FF2B5EF4-FFF2-40B4-BE49-F238E27FC236}">
                <a16:creationId xmlns:a16="http://schemas.microsoft.com/office/drawing/2014/main" id="{C2DA4AF4-9D0F-42A4-9B08-C513153377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2026576"/>
              </p:ext>
            </p:extLst>
          </p:nvPr>
        </p:nvGraphicFramePr>
        <p:xfrm>
          <a:off x="218633" y="2476542"/>
          <a:ext cx="1634346" cy="4231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8" imgW="927100" imgH="241300" progId="Equation.3">
                  <p:embed/>
                </p:oleObj>
              </mc:Choice>
              <mc:Fallback>
                <p:oleObj name="Equazione" r:id="rId8" imgW="927100" imgH="241300" progId="Equation.3">
                  <p:embed/>
                  <p:pic>
                    <p:nvPicPr>
                      <p:cNvPr id="22" name="Object 7">
                        <a:extLst>
                          <a:ext uri="{FF2B5EF4-FFF2-40B4-BE49-F238E27FC236}">
                            <a16:creationId xmlns:a16="http://schemas.microsoft.com/office/drawing/2014/main" id="{36137785-2489-4133-9745-5B883CB2E62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633" y="2476542"/>
                        <a:ext cx="1634346" cy="42319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ttangolo 34">
            <a:extLst>
              <a:ext uri="{FF2B5EF4-FFF2-40B4-BE49-F238E27FC236}">
                <a16:creationId xmlns:a16="http://schemas.microsoft.com/office/drawing/2014/main" id="{EA933D8D-5A21-402B-802C-6CA27AAA7F48}"/>
              </a:ext>
            </a:extLst>
          </p:cNvPr>
          <p:cNvSpPr/>
          <p:nvPr/>
        </p:nvSpPr>
        <p:spPr>
          <a:xfrm>
            <a:off x="2232001" y="2508672"/>
            <a:ext cx="1960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for  </a:t>
            </a:r>
            <a:r>
              <a:rPr lang="it-IT" i="1" dirty="0"/>
              <a:t>i ≠ j = 1,2,….,n. </a:t>
            </a:r>
            <a:endParaRPr lang="it-IT" dirty="0"/>
          </a:p>
        </p:txBody>
      </p:sp>
      <p:graphicFrame>
        <p:nvGraphicFramePr>
          <p:cNvPr id="36" name="Object 8">
            <a:extLst>
              <a:ext uri="{FF2B5EF4-FFF2-40B4-BE49-F238E27FC236}">
                <a16:creationId xmlns:a16="http://schemas.microsoft.com/office/drawing/2014/main" id="{D00550BF-2BC7-4F83-818B-3487AB7089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4402403"/>
              </p:ext>
            </p:extLst>
          </p:nvPr>
        </p:nvGraphicFramePr>
        <p:xfrm>
          <a:off x="206417" y="1918308"/>
          <a:ext cx="2037037" cy="3971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10" imgW="1104900" imgH="228600" progId="Equation.3">
                  <p:embed/>
                </p:oleObj>
              </mc:Choice>
              <mc:Fallback>
                <p:oleObj name="Equazione" r:id="rId10" imgW="1104900" imgH="228600" progId="Equation.3">
                  <p:embed/>
                  <p:pic>
                    <p:nvPicPr>
                      <p:cNvPr id="24" name="Object 8">
                        <a:extLst>
                          <a:ext uri="{FF2B5EF4-FFF2-40B4-BE49-F238E27FC236}">
                            <a16:creationId xmlns:a16="http://schemas.microsoft.com/office/drawing/2014/main" id="{3FE904C8-26E3-4034-800F-EA01395EBE5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417" y="1918308"/>
                        <a:ext cx="2037037" cy="3971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uppo 2">
            <a:extLst>
              <a:ext uri="{FF2B5EF4-FFF2-40B4-BE49-F238E27FC236}">
                <a16:creationId xmlns:a16="http://schemas.microsoft.com/office/drawing/2014/main" id="{B089B6D6-CBBF-4E84-965C-6338D8CD113B}"/>
              </a:ext>
            </a:extLst>
          </p:cNvPr>
          <p:cNvGrpSpPr/>
          <p:nvPr/>
        </p:nvGrpSpPr>
        <p:grpSpPr>
          <a:xfrm>
            <a:off x="4584832" y="1864842"/>
            <a:ext cx="4247502" cy="491552"/>
            <a:chOff x="6096000" y="2062992"/>
            <a:chExt cx="4247502" cy="491552"/>
          </a:xfrm>
        </p:grpSpPr>
        <p:graphicFrame>
          <p:nvGraphicFramePr>
            <p:cNvPr id="37" name="Object 8">
              <a:extLst>
                <a:ext uri="{FF2B5EF4-FFF2-40B4-BE49-F238E27FC236}">
                  <a16:creationId xmlns:a16="http://schemas.microsoft.com/office/drawing/2014/main" id="{08E5BFCB-8100-46B9-8739-C0E4528F597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35150767"/>
                </p:ext>
              </p:extLst>
            </p:nvPr>
          </p:nvGraphicFramePr>
          <p:xfrm>
            <a:off x="6730424" y="2098202"/>
            <a:ext cx="1798232" cy="4563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zione" r:id="rId12" imgW="1091726" imgH="241195" progId="Equation.3">
                    <p:embed/>
                  </p:oleObj>
                </mc:Choice>
                <mc:Fallback>
                  <p:oleObj name="Equazione" r:id="rId12" imgW="1091726" imgH="241195" progId="Equation.3">
                    <p:embed/>
                    <p:pic>
                      <p:nvPicPr>
                        <p:cNvPr id="26" name="Object 8">
                          <a:extLst>
                            <a:ext uri="{FF2B5EF4-FFF2-40B4-BE49-F238E27FC236}">
                              <a16:creationId xmlns:a16="http://schemas.microsoft.com/office/drawing/2014/main" id="{6452EE4E-1B1F-4BBE-B5EF-41DEB200DC1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30424" y="2098202"/>
                          <a:ext cx="1798232" cy="45634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" name="Rettangolo 37">
              <a:extLst>
                <a:ext uri="{FF2B5EF4-FFF2-40B4-BE49-F238E27FC236}">
                  <a16:creationId xmlns:a16="http://schemas.microsoft.com/office/drawing/2014/main" id="{242CD828-FFEA-415D-9241-E5E33005640A}"/>
                </a:ext>
              </a:extLst>
            </p:cNvPr>
            <p:cNvSpPr/>
            <p:nvPr/>
          </p:nvSpPr>
          <p:spPr>
            <a:xfrm>
              <a:off x="6096000" y="2062992"/>
              <a:ext cx="111098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t-IT" sz="2400" i="1" dirty="0" err="1">
                  <a:sym typeface="Symbol"/>
                </a:rPr>
                <a:t>Y</a:t>
              </a:r>
              <a:r>
                <a:rPr lang="it-IT" sz="2400" i="1" baseline="-25000" dirty="0" err="1">
                  <a:sym typeface="Symbol"/>
                </a:rPr>
                <a:t>i</a:t>
              </a:r>
              <a:r>
                <a:rPr lang="it-IT" sz="2400" i="1" dirty="0">
                  <a:sym typeface="Symbol"/>
                </a:rPr>
                <a:t>  </a:t>
              </a:r>
              <a:endParaRPr lang="it-IT" sz="2400" i="1" dirty="0"/>
            </a:p>
          </p:txBody>
        </p:sp>
        <p:sp>
          <p:nvSpPr>
            <p:cNvPr id="39" name="Rettangolo 38">
              <a:extLst>
                <a:ext uri="{FF2B5EF4-FFF2-40B4-BE49-F238E27FC236}">
                  <a16:creationId xmlns:a16="http://schemas.microsoft.com/office/drawing/2014/main" id="{AF4FED0A-7297-4B0E-B516-861B67BDDE4F}"/>
                </a:ext>
              </a:extLst>
            </p:cNvPr>
            <p:cNvSpPr/>
            <p:nvPr/>
          </p:nvSpPr>
          <p:spPr>
            <a:xfrm>
              <a:off x="8653680" y="2185212"/>
              <a:ext cx="16898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dirty="0"/>
                <a:t>for  </a:t>
              </a:r>
              <a:r>
                <a:rPr lang="it-IT" i="1" dirty="0"/>
                <a:t>i = 1,2,…. ,n;</a:t>
              </a:r>
              <a:endParaRPr lang="it-IT" dirty="0"/>
            </a:p>
          </p:txBody>
        </p:sp>
      </p:grpSp>
      <p:sp>
        <p:nvSpPr>
          <p:cNvPr id="40" name="Rettangolo 39">
            <a:extLst>
              <a:ext uri="{FF2B5EF4-FFF2-40B4-BE49-F238E27FC236}">
                <a16:creationId xmlns:a16="http://schemas.microsoft.com/office/drawing/2014/main" id="{5B02CF16-6BB4-4C34-A148-D4CA5DCC6C42}"/>
              </a:ext>
            </a:extLst>
          </p:cNvPr>
          <p:cNvSpPr/>
          <p:nvPr/>
        </p:nvSpPr>
        <p:spPr>
          <a:xfrm>
            <a:off x="154936" y="3165503"/>
            <a:ext cx="4203343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Regression</a:t>
            </a: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equation</a:t>
            </a: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 and </a:t>
            </a: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coefficients</a:t>
            </a:r>
            <a:endParaRPr lang="en-US" sz="2000" dirty="0">
              <a:solidFill>
                <a:srgbClr val="003366"/>
              </a:solidFill>
            </a:endParaRPr>
          </a:p>
        </p:txBody>
      </p:sp>
      <p:graphicFrame>
        <p:nvGraphicFramePr>
          <p:cNvPr id="41" name="Object 8">
            <a:extLst>
              <a:ext uri="{FF2B5EF4-FFF2-40B4-BE49-F238E27FC236}">
                <a16:creationId xmlns:a16="http://schemas.microsoft.com/office/drawing/2014/main" id="{6242CB66-9B13-4355-A5AD-DCE25C740C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2976894"/>
              </p:ext>
            </p:extLst>
          </p:nvPr>
        </p:nvGraphicFramePr>
        <p:xfrm>
          <a:off x="211518" y="3567830"/>
          <a:ext cx="1787383" cy="558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14" imgW="812447" imgH="253890" progId="Equation.3">
                  <p:embed/>
                </p:oleObj>
              </mc:Choice>
              <mc:Fallback>
                <p:oleObj name="Equazione" r:id="rId14" imgW="812447" imgH="253890" progId="Equation.3">
                  <p:embed/>
                  <p:pic>
                    <p:nvPicPr>
                      <p:cNvPr id="16" name="Object 8">
                        <a:extLst>
                          <a:ext uri="{FF2B5EF4-FFF2-40B4-BE49-F238E27FC236}">
                            <a16:creationId xmlns:a16="http://schemas.microsoft.com/office/drawing/2014/main" id="{576C4C44-9701-4135-A8FA-5624080C4C5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518" y="3567830"/>
                        <a:ext cx="1787383" cy="5583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4" name="Immagine 43">
            <a:extLst>
              <a:ext uri="{FF2B5EF4-FFF2-40B4-BE49-F238E27FC236}">
                <a16:creationId xmlns:a16="http://schemas.microsoft.com/office/drawing/2014/main" id="{E41CBD0A-8FB5-4A3B-990A-DE80FD109CF6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662115" y="5558753"/>
            <a:ext cx="2984359" cy="1308772"/>
          </a:xfrm>
          <a:prstGeom prst="rect">
            <a:avLst/>
          </a:prstGeom>
          <a:ln w="28575">
            <a:noFill/>
          </a:ln>
        </p:spPr>
      </p:pic>
      <p:graphicFrame>
        <p:nvGraphicFramePr>
          <p:cNvPr id="45" name="Oggetto 44">
            <a:extLst>
              <a:ext uri="{FF2B5EF4-FFF2-40B4-BE49-F238E27FC236}">
                <a16:creationId xmlns:a16="http://schemas.microsoft.com/office/drawing/2014/main" id="{FC2A3924-CD08-480F-A8B3-FB136B8701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837123"/>
              </p:ext>
            </p:extLst>
          </p:nvPr>
        </p:nvGraphicFramePr>
        <p:xfrm>
          <a:off x="6618793" y="4235847"/>
          <a:ext cx="4203343" cy="1313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17" imgW="2768600" imgH="863600" progId="Equation.3">
                  <p:embed/>
                </p:oleObj>
              </mc:Choice>
              <mc:Fallback>
                <p:oleObj name="Equazione" r:id="rId17" imgW="2768600" imgH="863600" progId="Equation.3">
                  <p:embed/>
                  <p:pic>
                    <p:nvPicPr>
                      <p:cNvPr id="2" name="Oggetto 1">
                        <a:extLst>
                          <a:ext uri="{FF2B5EF4-FFF2-40B4-BE49-F238E27FC236}">
                            <a16:creationId xmlns:a16="http://schemas.microsoft.com/office/drawing/2014/main" id="{10E2D16E-14C9-422E-AD1C-F5C71988D4A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8793" y="4235847"/>
                        <a:ext cx="4203343" cy="1313708"/>
                      </a:xfrm>
                      <a:prstGeom prst="rect">
                        <a:avLst/>
                      </a:prstGeom>
                      <a:noFill/>
                      <a:ln w="2857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Parentesi graffa aperta 21">
            <a:extLst>
              <a:ext uri="{FF2B5EF4-FFF2-40B4-BE49-F238E27FC236}">
                <a16:creationId xmlns:a16="http://schemas.microsoft.com/office/drawing/2014/main" id="{D699A655-923B-4D84-961A-8FC3A19BC99E}"/>
              </a:ext>
            </a:extLst>
          </p:cNvPr>
          <p:cNvSpPr/>
          <p:nvPr/>
        </p:nvSpPr>
        <p:spPr>
          <a:xfrm>
            <a:off x="6268896" y="4346819"/>
            <a:ext cx="363894" cy="2370662"/>
          </a:xfrm>
          <a:prstGeom prst="leftBrace">
            <a:avLst>
              <a:gd name="adj1" fmla="val 8333"/>
              <a:gd name="adj2" fmla="val 50394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24" name="Parentesi graffa aperta 23">
            <a:extLst>
              <a:ext uri="{FF2B5EF4-FFF2-40B4-BE49-F238E27FC236}">
                <a16:creationId xmlns:a16="http://schemas.microsoft.com/office/drawing/2014/main" id="{4423D357-A2B5-4704-9012-A7C5657CA249}"/>
              </a:ext>
            </a:extLst>
          </p:cNvPr>
          <p:cNvSpPr/>
          <p:nvPr/>
        </p:nvSpPr>
        <p:spPr>
          <a:xfrm>
            <a:off x="420912" y="4346819"/>
            <a:ext cx="363894" cy="2370662"/>
          </a:xfrm>
          <a:prstGeom prst="leftBrace">
            <a:avLst>
              <a:gd name="adj1" fmla="val 8333"/>
              <a:gd name="adj2" fmla="val 50394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C35F6EB4-894B-49F2-B089-18489C599CF3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661169" y="4506567"/>
            <a:ext cx="3190875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1125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DDB0EEC9-B5A2-40DB-A87A-9E894A6F5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20</a:t>
            </a:fld>
            <a:endParaRPr lang="it-IT"/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714A05D3-0A9D-45CE-8762-3922563BC4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5580" y="2526763"/>
            <a:ext cx="2119313" cy="561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5">
            <a:extLst>
              <a:ext uri="{FF2B5EF4-FFF2-40B4-BE49-F238E27FC236}">
                <a16:creationId xmlns:a16="http://schemas.microsoft.com/office/drawing/2014/main" id="{38FE09C7-06E0-4C41-B933-076E98F172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3112" y="2526763"/>
            <a:ext cx="2690523" cy="804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E76CBA2D-8861-48F0-A036-46D74FC425D0}"/>
              </a:ext>
            </a:extLst>
          </p:cNvPr>
          <p:cNvSpPr/>
          <p:nvPr/>
        </p:nvSpPr>
        <p:spPr>
          <a:xfrm>
            <a:off x="1479037" y="3331102"/>
            <a:ext cx="2109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 err="1">
                <a:solidFill>
                  <a:srgbClr val="FF0000"/>
                </a:solidFill>
              </a:rPr>
              <a:t>centroid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method</a:t>
            </a:r>
            <a:r>
              <a:rPr lang="it-IT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517EEBED-CD50-4DDD-AFD5-7FD67B9C501D}"/>
              </a:ext>
            </a:extLst>
          </p:cNvPr>
          <p:cNvSpPr/>
          <p:nvPr/>
        </p:nvSpPr>
        <p:spPr>
          <a:xfrm>
            <a:off x="179860" y="4607377"/>
            <a:ext cx="17912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002060"/>
                </a:solidFill>
              </a:rPr>
              <a:t>k-</a:t>
            </a:r>
            <a:r>
              <a:rPr lang="it-IT" dirty="0" err="1">
                <a:solidFill>
                  <a:srgbClr val="002060"/>
                </a:solidFill>
              </a:rPr>
              <a:t>means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method</a:t>
            </a:r>
            <a:endParaRPr lang="it-IT" dirty="0">
              <a:solidFill>
                <a:srgbClr val="002060"/>
              </a:solidFill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084B0422-3759-479C-B3D4-CCE832918A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6634" y="5132488"/>
            <a:ext cx="2858484" cy="872318"/>
          </a:xfrm>
          <a:prstGeom prst="rect">
            <a:avLst/>
          </a:prstGeom>
        </p:spPr>
      </p:pic>
      <p:sp>
        <p:nvSpPr>
          <p:cNvPr id="11" name="Rettangolo 10">
            <a:extLst>
              <a:ext uri="{FF2B5EF4-FFF2-40B4-BE49-F238E27FC236}">
                <a16:creationId xmlns:a16="http://schemas.microsoft.com/office/drawing/2014/main" id="{3882FB17-2D95-4464-9DDE-B9DCD0B0ACC2}"/>
              </a:ext>
            </a:extLst>
          </p:cNvPr>
          <p:cNvSpPr/>
          <p:nvPr/>
        </p:nvSpPr>
        <p:spPr>
          <a:xfrm>
            <a:off x="179860" y="150992"/>
            <a:ext cx="39798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002060"/>
                </a:solidFill>
              </a:rPr>
              <a:t>Clustering </a:t>
            </a:r>
            <a:r>
              <a:rPr lang="it-IT" dirty="0" err="1">
                <a:solidFill>
                  <a:srgbClr val="002060"/>
                </a:solidFill>
              </a:rPr>
              <a:t>algorithms</a:t>
            </a:r>
            <a:r>
              <a:rPr lang="it-IT" dirty="0">
                <a:solidFill>
                  <a:srgbClr val="002060"/>
                </a:solidFill>
              </a:rPr>
              <a:t> (</a:t>
            </a:r>
            <a:r>
              <a:rPr lang="it-IT" dirty="0" err="1">
                <a:solidFill>
                  <a:srgbClr val="002060"/>
                </a:solidFill>
              </a:rPr>
              <a:t>main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approaches</a:t>
            </a:r>
            <a:r>
              <a:rPr lang="it-IT" dirty="0">
                <a:solidFill>
                  <a:srgbClr val="002060"/>
                </a:solidFill>
              </a:rPr>
              <a:t>)</a:t>
            </a:r>
          </a:p>
        </p:txBody>
      </p:sp>
      <p:graphicFrame>
        <p:nvGraphicFramePr>
          <p:cNvPr id="12" name="Object 9">
            <a:extLst>
              <a:ext uri="{FF2B5EF4-FFF2-40B4-BE49-F238E27FC236}">
                <a16:creationId xmlns:a16="http://schemas.microsoft.com/office/drawing/2014/main" id="{E039ACDF-E83F-4010-98C5-B0EFE30BDA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4303480"/>
              </p:ext>
            </p:extLst>
          </p:nvPr>
        </p:nvGraphicFramePr>
        <p:xfrm>
          <a:off x="245580" y="796229"/>
          <a:ext cx="2050906" cy="62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5" imgW="952087" imgH="291973" progId="Equation.3">
                  <p:embed/>
                </p:oleObj>
              </mc:Choice>
              <mc:Fallback>
                <p:oleObj name="Equazione" r:id="rId5" imgW="952087" imgH="291973" progId="Equation.3">
                  <p:embed/>
                  <p:pic>
                    <p:nvPicPr>
                      <p:cNvPr id="9" name="Object 9">
                        <a:extLst>
                          <a:ext uri="{FF2B5EF4-FFF2-40B4-BE49-F238E27FC236}">
                            <a16:creationId xmlns:a16="http://schemas.microsoft.com/office/drawing/2014/main" id="{E60966F0-B682-4305-896C-873C7E8269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580" y="796229"/>
                        <a:ext cx="2050906" cy="6267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ttangolo 12">
            <a:extLst>
              <a:ext uri="{FF2B5EF4-FFF2-40B4-BE49-F238E27FC236}">
                <a16:creationId xmlns:a16="http://schemas.microsoft.com/office/drawing/2014/main" id="{0A7EB4C8-3017-42B3-9790-AEDDE7C44574}"/>
              </a:ext>
            </a:extLst>
          </p:cNvPr>
          <p:cNvSpPr/>
          <p:nvPr/>
        </p:nvSpPr>
        <p:spPr>
          <a:xfrm>
            <a:off x="168805" y="1511960"/>
            <a:ext cx="2109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single linkage</a:t>
            </a:r>
          </a:p>
        </p:txBody>
      </p:sp>
      <p:graphicFrame>
        <p:nvGraphicFramePr>
          <p:cNvPr id="14" name="Object 9">
            <a:extLst>
              <a:ext uri="{FF2B5EF4-FFF2-40B4-BE49-F238E27FC236}">
                <a16:creationId xmlns:a16="http://schemas.microsoft.com/office/drawing/2014/main" id="{E4F78292-9948-417D-A396-15217234D3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2816624"/>
              </p:ext>
            </p:extLst>
          </p:nvPr>
        </p:nvGraphicFramePr>
        <p:xfrm>
          <a:off x="3128965" y="783297"/>
          <a:ext cx="2376487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7" imgW="952087" imgH="291973" progId="Equation.3">
                  <p:embed/>
                </p:oleObj>
              </mc:Choice>
              <mc:Fallback>
                <p:oleObj name="Equazione" r:id="rId7" imgW="952087" imgH="291973" progId="Equation.3">
                  <p:embed/>
                  <p:pic>
                    <p:nvPicPr>
                      <p:cNvPr id="11" name="Object 9">
                        <a:extLst>
                          <a:ext uri="{FF2B5EF4-FFF2-40B4-BE49-F238E27FC236}">
                            <a16:creationId xmlns:a16="http://schemas.microsoft.com/office/drawing/2014/main" id="{488A29F8-2F0E-4488-9920-A9D46D68017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8965" y="783297"/>
                        <a:ext cx="2376487" cy="728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ttangolo 14">
            <a:extLst>
              <a:ext uri="{FF2B5EF4-FFF2-40B4-BE49-F238E27FC236}">
                <a16:creationId xmlns:a16="http://schemas.microsoft.com/office/drawing/2014/main" id="{377CA97D-7DD6-408C-A261-27B0430646DB}"/>
              </a:ext>
            </a:extLst>
          </p:cNvPr>
          <p:cNvSpPr/>
          <p:nvPr/>
        </p:nvSpPr>
        <p:spPr>
          <a:xfrm>
            <a:off x="3262242" y="1511960"/>
            <a:ext cx="2109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complete linkage</a:t>
            </a:r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id="{F2783792-4939-44D4-885F-BA84B3BFAE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79218" y="520324"/>
            <a:ext cx="2768098" cy="95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ttangolo 16">
            <a:extLst>
              <a:ext uri="{FF2B5EF4-FFF2-40B4-BE49-F238E27FC236}">
                <a16:creationId xmlns:a16="http://schemas.microsoft.com/office/drawing/2014/main" id="{47141CDF-1625-48F5-A640-E2905159CB97}"/>
              </a:ext>
            </a:extLst>
          </p:cNvPr>
          <p:cNvSpPr/>
          <p:nvPr/>
        </p:nvSpPr>
        <p:spPr>
          <a:xfrm>
            <a:off x="6764686" y="1511960"/>
            <a:ext cx="2109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 err="1">
                <a:solidFill>
                  <a:srgbClr val="FF0000"/>
                </a:solidFill>
              </a:rPr>
              <a:t>average</a:t>
            </a:r>
            <a:r>
              <a:rPr lang="it-IT" dirty="0">
                <a:solidFill>
                  <a:srgbClr val="FF0000"/>
                </a:solidFill>
              </a:rPr>
              <a:t> linkage</a:t>
            </a: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015B3B0B-1EA1-4632-87C7-4C6B8BF7EA8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45580" y="5306317"/>
            <a:ext cx="3016662" cy="698489"/>
          </a:xfrm>
          <a:prstGeom prst="rect">
            <a:avLst/>
          </a:prstGeom>
        </p:spPr>
      </p:pic>
      <p:sp>
        <p:nvSpPr>
          <p:cNvPr id="19" name="Rettangolo 18">
            <a:extLst>
              <a:ext uri="{FF2B5EF4-FFF2-40B4-BE49-F238E27FC236}">
                <a16:creationId xmlns:a16="http://schemas.microsoft.com/office/drawing/2014/main" id="{BAC2B149-D5F9-4722-A6F3-B0DC60EAF149}"/>
              </a:ext>
            </a:extLst>
          </p:cNvPr>
          <p:cNvSpPr/>
          <p:nvPr/>
        </p:nvSpPr>
        <p:spPr>
          <a:xfrm>
            <a:off x="-12096" y="6138946"/>
            <a:ext cx="33590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 err="1">
                <a:solidFill>
                  <a:srgbClr val="FF0000"/>
                </a:solidFill>
              </a:rPr>
              <a:t>within</a:t>
            </a:r>
            <a:r>
              <a:rPr lang="it-IT" dirty="0">
                <a:solidFill>
                  <a:srgbClr val="FF0000"/>
                </a:solidFill>
              </a:rPr>
              <a:t> cluster sum of </a:t>
            </a:r>
            <a:r>
              <a:rPr lang="it-IT" dirty="0" err="1">
                <a:solidFill>
                  <a:srgbClr val="FF0000"/>
                </a:solidFill>
              </a:rPr>
              <a:t>squares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69646EC6-D92E-49BF-B909-F496B8C5CEB9}"/>
              </a:ext>
            </a:extLst>
          </p:cNvPr>
          <p:cNvSpPr/>
          <p:nvPr/>
        </p:nvSpPr>
        <p:spPr>
          <a:xfrm>
            <a:off x="4435152" y="6138946"/>
            <a:ext cx="33590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 err="1">
                <a:solidFill>
                  <a:srgbClr val="FF0000"/>
                </a:solidFill>
              </a:rPr>
              <a:t>total</a:t>
            </a:r>
            <a:r>
              <a:rPr lang="it-IT" dirty="0">
                <a:solidFill>
                  <a:srgbClr val="FF0000"/>
                </a:solidFill>
              </a:rPr>
              <a:t> sum of </a:t>
            </a:r>
            <a:r>
              <a:rPr lang="it-IT" dirty="0" err="1">
                <a:solidFill>
                  <a:srgbClr val="FF0000"/>
                </a:solidFill>
              </a:rPr>
              <a:t>squares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3813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DCCF48C0-1712-4A71-BA44-547DF2EF6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21</a:t>
            </a:fld>
            <a:endParaRPr lang="it-IT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1F857DCB-E232-46DB-9DB0-4EBD1D6E4F5D}"/>
              </a:ext>
            </a:extLst>
          </p:cNvPr>
          <p:cNvSpPr/>
          <p:nvPr/>
        </p:nvSpPr>
        <p:spPr>
          <a:xfrm>
            <a:off x="1129781" y="158336"/>
            <a:ext cx="993243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solidFill>
                  <a:srgbClr val="FF0000"/>
                </a:solidFill>
                <a:sym typeface="Symbol" panose="05050102010706020507" pitchFamily="18" charset="2"/>
              </a:rPr>
              <a:t>Classification methods</a:t>
            </a:r>
            <a:endParaRPr lang="it-IT" sz="2200" b="1" dirty="0">
              <a:solidFill>
                <a:srgbClr val="FF0000"/>
              </a:solidFill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0EB0F04-190C-4503-AFFF-3904A6298996}"/>
              </a:ext>
            </a:extLst>
          </p:cNvPr>
          <p:cNvSpPr/>
          <p:nvPr/>
        </p:nvSpPr>
        <p:spPr>
          <a:xfrm>
            <a:off x="217183" y="657730"/>
            <a:ext cx="75255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solidFill>
                  <a:srgbClr val="002060"/>
                </a:solidFill>
              </a:rPr>
              <a:t>Confusion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matrix</a:t>
            </a:r>
            <a:r>
              <a:rPr lang="it-IT" dirty="0">
                <a:solidFill>
                  <a:srgbClr val="002060"/>
                </a:solidFill>
              </a:rPr>
              <a:t> (</a:t>
            </a:r>
            <a:r>
              <a:rPr lang="it-IT" dirty="0" err="1">
                <a:solidFill>
                  <a:srgbClr val="002060"/>
                </a:solidFill>
              </a:rPr>
              <a:t>example</a:t>
            </a:r>
            <a:r>
              <a:rPr lang="it-IT" dirty="0">
                <a:solidFill>
                  <a:srgbClr val="002060"/>
                </a:solidFill>
              </a:rPr>
              <a:t> with group NER% </a:t>
            </a:r>
            <a:r>
              <a:rPr lang="it-IT" dirty="0" err="1">
                <a:solidFill>
                  <a:srgbClr val="002060"/>
                </a:solidFill>
              </a:rPr>
              <a:t>calculation</a:t>
            </a:r>
            <a:r>
              <a:rPr lang="it-IT" dirty="0">
                <a:solidFill>
                  <a:srgbClr val="002060"/>
                </a:solidFill>
              </a:rPr>
              <a:t>) and </a:t>
            </a:r>
            <a:r>
              <a:rPr lang="it-IT" dirty="0" err="1">
                <a:solidFill>
                  <a:srgbClr val="002060"/>
                </a:solidFill>
              </a:rPr>
              <a:t>related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formulas</a:t>
            </a:r>
            <a:endParaRPr lang="it-IT" dirty="0">
              <a:solidFill>
                <a:srgbClr val="002060"/>
              </a:solidFill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77E50F7-2463-4AC7-920D-20AFB97FB1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889" y="1188580"/>
            <a:ext cx="4514703" cy="2124566"/>
          </a:xfrm>
          <a:prstGeom prst="rect">
            <a:avLst/>
          </a:prstGeom>
          <a:ln w="28575">
            <a:solidFill>
              <a:srgbClr val="003366"/>
            </a:solidFill>
          </a:ln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64C03901-FCF5-478D-8A28-32966112CC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36" y="3761736"/>
            <a:ext cx="2711349" cy="692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id="{F4F2EDBC-8A3B-42D2-96E8-2F5787D766C6}"/>
              </a:ext>
            </a:extLst>
          </p:cNvPr>
          <p:cNvSpPr/>
          <p:nvPr/>
        </p:nvSpPr>
        <p:spPr>
          <a:xfrm>
            <a:off x="0" y="4480024"/>
            <a:ext cx="33590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Non </a:t>
            </a:r>
            <a:r>
              <a:rPr lang="it-IT" dirty="0" err="1">
                <a:solidFill>
                  <a:srgbClr val="FF0000"/>
                </a:solidFill>
              </a:rPr>
              <a:t>Error</a:t>
            </a:r>
            <a:r>
              <a:rPr lang="it-IT" dirty="0">
                <a:solidFill>
                  <a:srgbClr val="FF0000"/>
                </a:solidFill>
              </a:rPr>
              <a:t> Rate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323C27C-E727-495F-8235-F5702ACD07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83361" y="3474664"/>
            <a:ext cx="1165578" cy="1155171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5BB2ADE1-86E9-4D05-8E14-87A1C6F4D5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34676" y="3487112"/>
            <a:ext cx="1165577" cy="1142723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2753C993-5635-4CEE-9B14-02FEC5A933A0}"/>
              </a:ext>
            </a:extLst>
          </p:cNvPr>
          <p:cNvSpPr/>
          <p:nvPr/>
        </p:nvSpPr>
        <p:spPr>
          <a:xfrm>
            <a:off x="3480550" y="4454733"/>
            <a:ext cx="33590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 err="1">
                <a:solidFill>
                  <a:srgbClr val="FF0000"/>
                </a:solidFill>
              </a:rPr>
              <a:t>possible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i="1" dirty="0">
                <a:solidFill>
                  <a:srgbClr val="FF0000"/>
                </a:solidFill>
              </a:rPr>
              <a:t>a priori </a:t>
            </a:r>
            <a:r>
              <a:rPr lang="it-IT" dirty="0" err="1">
                <a:solidFill>
                  <a:srgbClr val="FF0000"/>
                </a:solidFill>
              </a:rPr>
              <a:t>probabilities</a:t>
            </a:r>
            <a:endParaRPr lang="it-IT" dirty="0">
              <a:solidFill>
                <a:srgbClr val="FF0000"/>
              </a:solidFill>
            </a:endParaRP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3E7EFE16-DF68-4966-AF00-033D23F594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5654" y="5223315"/>
            <a:ext cx="2267712" cy="897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ttangolo 11">
            <a:extLst>
              <a:ext uri="{FF2B5EF4-FFF2-40B4-BE49-F238E27FC236}">
                <a16:creationId xmlns:a16="http://schemas.microsoft.com/office/drawing/2014/main" id="{5F99B68C-92E2-482A-96C7-551C61FD963F}"/>
              </a:ext>
            </a:extLst>
          </p:cNvPr>
          <p:cNvSpPr/>
          <p:nvPr/>
        </p:nvSpPr>
        <p:spPr>
          <a:xfrm>
            <a:off x="0" y="6176410"/>
            <a:ext cx="33590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 err="1">
                <a:solidFill>
                  <a:srgbClr val="FF0000"/>
                </a:solidFill>
              </a:rPr>
              <a:t>sensitivity</a:t>
            </a:r>
            <a:r>
              <a:rPr lang="it-IT" dirty="0">
                <a:solidFill>
                  <a:srgbClr val="FF0000"/>
                </a:solidFill>
              </a:rPr>
              <a:t> of class g</a:t>
            </a:r>
          </a:p>
        </p:txBody>
      </p:sp>
      <p:pic>
        <p:nvPicPr>
          <p:cNvPr id="13" name="Picture 3">
            <a:extLst>
              <a:ext uri="{FF2B5EF4-FFF2-40B4-BE49-F238E27FC236}">
                <a16:creationId xmlns:a16="http://schemas.microsoft.com/office/drawing/2014/main" id="{B0C1EDF0-7391-4481-8590-AE4D1E4E48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45387" y="5193557"/>
            <a:ext cx="2354866" cy="925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ttangolo 13">
            <a:extLst>
              <a:ext uri="{FF2B5EF4-FFF2-40B4-BE49-F238E27FC236}">
                <a16:creationId xmlns:a16="http://schemas.microsoft.com/office/drawing/2014/main" id="{81E067F5-E30C-4E31-87CA-55CA8720DA0A}"/>
              </a:ext>
            </a:extLst>
          </p:cNvPr>
          <p:cNvSpPr/>
          <p:nvPr/>
        </p:nvSpPr>
        <p:spPr>
          <a:xfrm>
            <a:off x="3543310" y="6176410"/>
            <a:ext cx="33590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 err="1">
                <a:solidFill>
                  <a:srgbClr val="FF0000"/>
                </a:solidFill>
              </a:rPr>
              <a:t>specificity</a:t>
            </a:r>
            <a:r>
              <a:rPr lang="it-IT" dirty="0">
                <a:solidFill>
                  <a:srgbClr val="FF0000"/>
                </a:solidFill>
              </a:rPr>
              <a:t> of class g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A5D80925-1FD6-373E-46A4-41EA57AA7FFD}"/>
              </a:ext>
            </a:extLst>
          </p:cNvPr>
          <p:cNvSpPr txBox="1"/>
          <p:nvPr/>
        </p:nvSpPr>
        <p:spPr>
          <a:xfrm>
            <a:off x="5160060" y="1476634"/>
            <a:ext cx="6096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sv-SE" sz="1800" b="1" dirty="0">
                <a:solidFill>
                  <a:srgbClr val="002060"/>
                </a:solidFill>
              </a:rPr>
              <a:t>NER% (A) = 9/10 = 90.0%     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sv-SE" sz="1800" b="1" dirty="0">
                <a:solidFill>
                  <a:srgbClr val="0070C0"/>
                </a:solidFill>
              </a:rPr>
              <a:t>NER% (B) = 8/12 = 66.7%     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sv-SE" sz="1800" b="1" dirty="0">
                <a:solidFill>
                  <a:srgbClr val="00B0F0"/>
                </a:solidFill>
              </a:rPr>
              <a:t>NER% (C) = 5/8 = 62.5%</a:t>
            </a:r>
          </a:p>
          <a:p>
            <a:pPr marL="0" indent="0" algn="just">
              <a:spcBef>
                <a:spcPts val="0"/>
              </a:spcBef>
              <a:buNone/>
            </a:pPr>
            <a:endParaRPr lang="sv-SE" b="1" dirty="0">
              <a:solidFill>
                <a:srgbClr val="00B0F0"/>
              </a:solidFill>
            </a:endParaRP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NER%= [(9/10) + (8/12) + (5/8)]/3  x 100 = 73.05%</a:t>
            </a:r>
          </a:p>
          <a:p>
            <a:pPr marL="0" indent="0" algn="just">
              <a:spcBef>
                <a:spcPts val="0"/>
              </a:spcBef>
              <a:buNone/>
            </a:pPr>
            <a:endParaRPr lang="it-IT" sz="18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40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1CC762FB-1D51-48C1-83E2-6C1662D08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22</a:t>
            </a:fld>
            <a:endParaRPr lang="it-IT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036F1C69-DC12-435F-BF64-0DDF577BC9EC}"/>
              </a:ext>
            </a:extLst>
          </p:cNvPr>
          <p:cNvSpPr/>
          <p:nvPr/>
        </p:nvSpPr>
        <p:spPr>
          <a:xfrm>
            <a:off x="129900" y="156258"/>
            <a:ext cx="46122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002060"/>
                </a:solidFill>
              </a:rPr>
              <a:t>Linear </a:t>
            </a:r>
            <a:r>
              <a:rPr lang="it-IT" dirty="0" err="1">
                <a:solidFill>
                  <a:srgbClr val="002060"/>
                </a:solidFill>
              </a:rPr>
              <a:t>Discriminant</a:t>
            </a:r>
            <a:r>
              <a:rPr lang="it-IT" dirty="0">
                <a:solidFill>
                  <a:srgbClr val="002060"/>
                </a:solidFill>
              </a:rPr>
              <a:t> Analysis (</a:t>
            </a:r>
            <a:r>
              <a:rPr lang="it-IT" dirty="0" err="1">
                <a:solidFill>
                  <a:srgbClr val="002060"/>
                </a:solidFill>
              </a:rPr>
              <a:t>two</a:t>
            </a:r>
            <a:r>
              <a:rPr lang="it-IT" dirty="0">
                <a:solidFill>
                  <a:srgbClr val="002060"/>
                </a:solidFill>
              </a:rPr>
              <a:t> classes, k = 2)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3574BD8-C762-4BE9-B5AC-4732D9255C02}"/>
              </a:ext>
            </a:extLst>
          </p:cNvPr>
          <p:cNvSpPr txBox="1"/>
          <p:nvPr/>
        </p:nvSpPr>
        <p:spPr>
          <a:xfrm>
            <a:off x="192015" y="707116"/>
            <a:ext cx="1313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i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it-IT" sz="2400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it-IT" sz="2400" b="1" i="1" dirty="0">
                <a:latin typeface="Times New Roman" pitchFamily="18" charset="0"/>
                <a:cs typeface="Times New Roman" pitchFamily="18" charset="0"/>
              </a:rPr>
              <a:t>X  w</a:t>
            </a:r>
            <a:endParaRPr lang="it-IT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FF02B82-9F4B-4412-8F70-DE1B33ADA1AC}"/>
              </a:ext>
            </a:extLst>
          </p:cNvPr>
          <p:cNvSpPr txBox="1"/>
          <p:nvPr/>
        </p:nvSpPr>
        <p:spPr>
          <a:xfrm>
            <a:off x="1932485" y="746677"/>
            <a:ext cx="948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err="1">
                <a:solidFill>
                  <a:srgbClr val="003366"/>
                </a:solidFill>
              </a:rPr>
              <a:t>where</a:t>
            </a:r>
            <a:r>
              <a:rPr lang="it-IT" dirty="0">
                <a:solidFill>
                  <a:srgbClr val="003366"/>
                </a:solidFill>
              </a:rPr>
              <a:t>: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742398A-CD15-4615-AE3E-8B9B93AE3B88}"/>
              </a:ext>
            </a:extLst>
          </p:cNvPr>
          <p:cNvSpPr txBox="1"/>
          <p:nvPr/>
        </p:nvSpPr>
        <p:spPr>
          <a:xfrm>
            <a:off x="2697751" y="673834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t-IT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= (</a:t>
            </a:r>
            <a:r>
              <a:rPr lang="it-IT" sz="2400" i="1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t-IT" sz="2400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it-IT" sz="2400" i="1" dirty="0">
                <a:latin typeface="Times New Roman" pitchFamily="18" charset="0"/>
                <a:cs typeface="Times New Roman" pitchFamily="18" charset="0"/>
              </a:rPr>
              <a:t>, w</a:t>
            </a:r>
            <a:r>
              <a:rPr lang="it-IT" sz="24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it-IT" sz="2400" i="1" dirty="0">
                <a:latin typeface="Times New Roman" pitchFamily="18" charset="0"/>
                <a:cs typeface="Times New Roman" pitchFamily="18" charset="0"/>
              </a:rPr>
              <a:t>, …, </a:t>
            </a:r>
            <a:r>
              <a:rPr lang="it-IT" sz="2400" i="1" dirty="0" err="1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t-IT" sz="2400" i="1" baseline="-25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t-IT" sz="2400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it-IT" sz="2400" i="1" baseline="30000" dirty="0">
                <a:latin typeface="Times New Roman" pitchFamily="18" charset="0"/>
                <a:cs typeface="Times New Roman" pitchFamily="18" charset="0"/>
                <a:sym typeface="Symbol"/>
              </a:rPr>
              <a:t>T</a:t>
            </a:r>
            <a:endParaRPr lang="it-IT" sz="2400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E860EAE-8B24-4775-9CAC-8A0CDEA3AE69}"/>
              </a:ext>
            </a:extLst>
          </p:cNvPr>
          <p:cNvSpPr txBox="1"/>
          <p:nvPr/>
        </p:nvSpPr>
        <p:spPr>
          <a:xfrm>
            <a:off x="6575376" y="673833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i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it-IT" sz="2400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it-IT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sz="2400" b="1" i="1" dirty="0" err="1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t-IT" sz="2400" i="1" baseline="30000" dirty="0" err="1">
                <a:latin typeface="Times New Roman" pitchFamily="18" charset="0"/>
                <a:cs typeface="Times New Roman" pitchFamily="18" charset="0"/>
                <a:sym typeface="Symbol"/>
              </a:rPr>
              <a:t>T</a:t>
            </a:r>
            <a:r>
              <a:rPr lang="it-IT" sz="2400" b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sz="2400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    = </a:t>
            </a:r>
            <a:r>
              <a:rPr lang="it-IT" sz="2400" i="1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t-IT" sz="2400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it-IT" sz="24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sz="2400" i="1" baseline="-25000" dirty="0">
                <a:latin typeface="Times New Roman" pitchFamily="18" charset="0"/>
                <a:cs typeface="Times New Roman" pitchFamily="18" charset="0"/>
              </a:rPr>
              <a:t>i1</a:t>
            </a:r>
            <a:r>
              <a:rPr lang="it-IT" sz="2400" i="1" dirty="0">
                <a:latin typeface="Times New Roman" pitchFamily="18" charset="0"/>
                <a:cs typeface="Times New Roman" pitchFamily="18" charset="0"/>
              </a:rPr>
              <a:t> + w</a:t>
            </a:r>
            <a:r>
              <a:rPr lang="it-IT" sz="24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it-IT" sz="24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sz="2400" i="1" baseline="-25000" dirty="0">
                <a:latin typeface="Times New Roman" pitchFamily="18" charset="0"/>
                <a:cs typeface="Times New Roman" pitchFamily="18" charset="0"/>
              </a:rPr>
              <a:t>i2</a:t>
            </a:r>
            <a:r>
              <a:rPr lang="it-IT" sz="2400" i="1" dirty="0">
                <a:latin typeface="Times New Roman" pitchFamily="18" charset="0"/>
                <a:cs typeface="Times New Roman" pitchFamily="18" charset="0"/>
              </a:rPr>
              <a:t> + … + </a:t>
            </a:r>
            <a:r>
              <a:rPr lang="it-IT" sz="2400" i="1" dirty="0" err="1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t-IT" sz="2400" i="1" baseline="-25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t-IT" sz="2400" i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sz="2400" i="1" baseline="-25000" dirty="0" err="1">
                <a:latin typeface="Times New Roman" pitchFamily="18" charset="0"/>
                <a:cs typeface="Times New Roman" pitchFamily="18" charset="0"/>
              </a:rPr>
              <a:t>ip</a:t>
            </a:r>
            <a:endParaRPr lang="it-IT" sz="2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7351290D-B739-418A-9F12-63ED43F162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173" y="1546115"/>
            <a:ext cx="2276475" cy="1285875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520537AC-B027-46C3-81F2-2820C906DAF9}"/>
              </a:ext>
            </a:extLst>
          </p:cNvPr>
          <p:cNvSpPr/>
          <p:nvPr/>
        </p:nvSpPr>
        <p:spPr>
          <a:xfrm>
            <a:off x="38730" y="2755507"/>
            <a:ext cx="25678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Fisher linear </a:t>
            </a:r>
            <a:r>
              <a:rPr lang="it-IT" dirty="0" err="1">
                <a:solidFill>
                  <a:srgbClr val="FF0000"/>
                </a:solidFill>
              </a:rPr>
              <a:t>discriminant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BD068798-E5F9-42EC-B3EA-C9D66E063714}"/>
              </a:ext>
            </a:extLst>
          </p:cNvPr>
          <p:cNvSpPr txBox="1"/>
          <p:nvPr/>
        </p:nvSpPr>
        <p:spPr>
          <a:xfrm>
            <a:off x="2853564" y="1944105"/>
            <a:ext cx="948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err="1">
                <a:solidFill>
                  <a:srgbClr val="003366"/>
                </a:solidFill>
              </a:rPr>
              <a:t>where</a:t>
            </a:r>
            <a:r>
              <a:rPr lang="it-IT" dirty="0">
                <a:solidFill>
                  <a:srgbClr val="003366"/>
                </a:solidFill>
              </a:rPr>
              <a:t>: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18661EE8-0F13-4710-99AF-1A1CB4297D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2209" y="1471793"/>
            <a:ext cx="1838325" cy="1600200"/>
          </a:xfrm>
          <a:prstGeom prst="rect">
            <a:avLst/>
          </a:prstGeom>
        </p:spPr>
      </p:pic>
      <p:graphicFrame>
        <p:nvGraphicFramePr>
          <p:cNvPr id="12" name="Object 2">
            <a:extLst>
              <a:ext uri="{FF2B5EF4-FFF2-40B4-BE49-F238E27FC236}">
                <a16:creationId xmlns:a16="http://schemas.microsoft.com/office/drawing/2014/main" id="{940B6175-445E-4256-8FFE-31C514101C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6285236"/>
              </p:ext>
            </p:extLst>
          </p:nvPr>
        </p:nvGraphicFramePr>
        <p:xfrm>
          <a:off x="6567949" y="1865201"/>
          <a:ext cx="2329484" cy="590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4" imgW="1193800" imgH="304800" progId="Equation.3">
                  <p:embed/>
                </p:oleObj>
              </mc:Choice>
              <mc:Fallback>
                <p:oleObj name="Equazione" r:id="rId4" imgW="1193800" imgH="304800" progId="Equation.3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690EF31A-4A68-416C-AD82-E4AA0772F17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7949" y="1865201"/>
                        <a:ext cx="2329484" cy="5907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2AEB2CD9-80A7-49F1-A9FA-88838F779196}"/>
              </a:ext>
            </a:extLst>
          </p:cNvPr>
          <p:cNvSpPr txBox="1"/>
          <p:nvPr/>
        </p:nvSpPr>
        <p:spPr>
          <a:xfrm>
            <a:off x="9084193" y="1975910"/>
            <a:ext cx="1584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3366"/>
                </a:solidFill>
              </a:rPr>
              <a:t>for i = 1, 2</a:t>
            </a:r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6D56965D-F49D-49E2-81C6-11224A11116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4419" y="3502173"/>
            <a:ext cx="2019300" cy="1123950"/>
          </a:xfrm>
          <a:prstGeom prst="rect">
            <a:avLst/>
          </a:prstGeom>
        </p:spPr>
      </p:pic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9AF7E75E-F875-444E-94A2-43979B68BC83}"/>
              </a:ext>
            </a:extLst>
          </p:cNvPr>
          <p:cNvSpPr txBox="1"/>
          <p:nvPr/>
        </p:nvSpPr>
        <p:spPr>
          <a:xfrm>
            <a:off x="5598654" y="1944105"/>
            <a:ext cx="948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3366"/>
                </a:solidFill>
              </a:rPr>
              <a:t>and</a:t>
            </a:r>
          </a:p>
        </p:txBody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AD04FB74-4BFC-414B-B175-5E3E0E95C88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15130" y="3144070"/>
            <a:ext cx="1476375" cy="885825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:a16="http://schemas.microsoft.com/office/drawing/2014/main" id="{9E0041D8-7282-4615-A321-98F2E4A334E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01828" y="4144339"/>
            <a:ext cx="3114675" cy="542925"/>
          </a:xfrm>
          <a:prstGeom prst="rect">
            <a:avLst/>
          </a:prstGeom>
        </p:spPr>
      </p:pic>
      <p:pic>
        <p:nvPicPr>
          <p:cNvPr id="18" name="Immagine 17">
            <a:extLst>
              <a:ext uri="{FF2B5EF4-FFF2-40B4-BE49-F238E27FC236}">
                <a16:creationId xmlns:a16="http://schemas.microsoft.com/office/drawing/2014/main" id="{6ECB6761-9314-4A35-B172-FC1BFC189BD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01892" y="3776513"/>
            <a:ext cx="3162300" cy="571500"/>
          </a:xfrm>
          <a:prstGeom prst="rect">
            <a:avLst/>
          </a:prstGeom>
        </p:spPr>
      </p:pic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E67D2D77-F9E3-4E54-9C97-53BC69F068A8}"/>
              </a:ext>
            </a:extLst>
          </p:cNvPr>
          <p:cNvSpPr txBox="1"/>
          <p:nvPr/>
        </p:nvSpPr>
        <p:spPr>
          <a:xfrm>
            <a:off x="2853564" y="3879482"/>
            <a:ext cx="948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err="1">
                <a:solidFill>
                  <a:srgbClr val="003366"/>
                </a:solidFill>
              </a:rPr>
              <a:t>where</a:t>
            </a:r>
            <a:r>
              <a:rPr lang="it-IT" dirty="0">
                <a:solidFill>
                  <a:srgbClr val="003366"/>
                </a:solidFill>
              </a:rPr>
              <a:t>: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7C84AF26-E747-4A4B-8FB9-34ADCE5D9EE2}"/>
              </a:ext>
            </a:extLst>
          </p:cNvPr>
          <p:cNvSpPr txBox="1"/>
          <p:nvPr/>
        </p:nvSpPr>
        <p:spPr>
          <a:xfrm>
            <a:off x="7071943" y="3845229"/>
            <a:ext cx="948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3366"/>
                </a:solidFill>
              </a:rPr>
              <a:t>and</a:t>
            </a:r>
          </a:p>
        </p:txBody>
      </p:sp>
      <p:pic>
        <p:nvPicPr>
          <p:cNvPr id="22" name="Immagine 21">
            <a:extLst>
              <a:ext uri="{FF2B5EF4-FFF2-40B4-BE49-F238E27FC236}">
                <a16:creationId xmlns:a16="http://schemas.microsoft.com/office/drawing/2014/main" id="{BFFEED0B-0750-4413-98C7-C55BEFF527C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1003" y="5400737"/>
            <a:ext cx="4077623" cy="570683"/>
          </a:xfrm>
          <a:prstGeom prst="rect">
            <a:avLst/>
          </a:prstGeom>
        </p:spPr>
      </p:pic>
      <p:sp>
        <p:nvSpPr>
          <p:cNvPr id="23" name="Rettangolo 22">
            <a:extLst>
              <a:ext uri="{FF2B5EF4-FFF2-40B4-BE49-F238E27FC236}">
                <a16:creationId xmlns:a16="http://schemas.microsoft.com/office/drawing/2014/main" id="{294DD838-2B60-4D0C-A783-1A494E7DBA02}"/>
              </a:ext>
            </a:extLst>
          </p:cNvPr>
          <p:cNvSpPr/>
          <p:nvPr/>
        </p:nvSpPr>
        <p:spPr>
          <a:xfrm>
            <a:off x="249734" y="6035885"/>
            <a:ext cx="36174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 err="1">
                <a:solidFill>
                  <a:srgbClr val="FF0000"/>
                </a:solidFill>
              </a:rPr>
              <a:t>Objective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function</a:t>
            </a:r>
            <a:r>
              <a:rPr lang="it-IT" dirty="0">
                <a:solidFill>
                  <a:srgbClr val="FF0000"/>
                </a:solidFill>
              </a:rPr>
              <a:t> (to be </a:t>
            </a:r>
            <a:r>
              <a:rPr lang="it-IT" dirty="0" err="1">
                <a:solidFill>
                  <a:srgbClr val="FF0000"/>
                </a:solidFill>
              </a:rPr>
              <a:t>maximized</a:t>
            </a:r>
            <a:r>
              <a:rPr lang="it-IT" dirty="0">
                <a:solidFill>
                  <a:srgbClr val="FF0000"/>
                </a:solidFill>
              </a:rPr>
              <a:t>)</a:t>
            </a:r>
          </a:p>
        </p:txBody>
      </p:sp>
      <p:pic>
        <p:nvPicPr>
          <p:cNvPr id="24" name="Immagine 23">
            <a:extLst>
              <a:ext uri="{FF2B5EF4-FFF2-40B4-BE49-F238E27FC236}">
                <a16:creationId xmlns:a16="http://schemas.microsoft.com/office/drawing/2014/main" id="{B872383F-7369-4133-A0EB-B94730CAEEB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396236" y="5420075"/>
            <a:ext cx="1914525" cy="542925"/>
          </a:xfrm>
          <a:prstGeom prst="rect">
            <a:avLst/>
          </a:prstGeom>
        </p:spPr>
      </p:pic>
      <p:sp>
        <p:nvSpPr>
          <p:cNvPr id="25" name="Freccia a destra 24">
            <a:extLst>
              <a:ext uri="{FF2B5EF4-FFF2-40B4-BE49-F238E27FC236}">
                <a16:creationId xmlns:a16="http://schemas.microsoft.com/office/drawing/2014/main" id="{4AE185A9-E69E-4A25-A908-DABDFBC9B67E}"/>
              </a:ext>
            </a:extLst>
          </p:cNvPr>
          <p:cNvSpPr/>
          <p:nvPr/>
        </p:nvSpPr>
        <p:spPr>
          <a:xfrm>
            <a:off x="4590661" y="5542384"/>
            <a:ext cx="550506" cy="376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Freccia a destra 25">
            <a:extLst>
              <a:ext uri="{FF2B5EF4-FFF2-40B4-BE49-F238E27FC236}">
                <a16:creationId xmlns:a16="http://schemas.microsoft.com/office/drawing/2014/main" id="{27AA77A7-5E14-4882-B90C-29B47CF8BA5A}"/>
              </a:ext>
            </a:extLst>
          </p:cNvPr>
          <p:cNvSpPr/>
          <p:nvPr/>
        </p:nvSpPr>
        <p:spPr>
          <a:xfrm>
            <a:off x="6024870" y="739232"/>
            <a:ext cx="550506" cy="376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Parentesi graffa aperta 27">
            <a:extLst>
              <a:ext uri="{FF2B5EF4-FFF2-40B4-BE49-F238E27FC236}">
                <a16:creationId xmlns:a16="http://schemas.microsoft.com/office/drawing/2014/main" id="{66F5F9CF-779E-4FD6-AADF-C11905F3153E}"/>
              </a:ext>
            </a:extLst>
          </p:cNvPr>
          <p:cNvSpPr/>
          <p:nvPr/>
        </p:nvSpPr>
        <p:spPr>
          <a:xfrm>
            <a:off x="3755265" y="1612270"/>
            <a:ext cx="204649" cy="1096612"/>
          </a:xfrm>
          <a:prstGeom prst="leftBrace">
            <a:avLst>
              <a:gd name="adj1" fmla="val 17854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Parentesi graffa aperta 28">
            <a:extLst>
              <a:ext uri="{FF2B5EF4-FFF2-40B4-BE49-F238E27FC236}">
                <a16:creationId xmlns:a16="http://schemas.microsoft.com/office/drawing/2014/main" id="{5A4C50B0-DD29-4072-A058-B0C3CA9FDF48}"/>
              </a:ext>
            </a:extLst>
          </p:cNvPr>
          <p:cNvSpPr/>
          <p:nvPr/>
        </p:nvSpPr>
        <p:spPr>
          <a:xfrm>
            <a:off x="7987000" y="3323011"/>
            <a:ext cx="220379" cy="1393193"/>
          </a:xfrm>
          <a:prstGeom prst="leftBrace">
            <a:avLst>
              <a:gd name="adj1" fmla="val 17854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96601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4C26A68C-69C0-4335-96B2-B4D8E8592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23</a:t>
            </a:fld>
            <a:endParaRPr lang="it-IT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A6848C69-95F1-44F3-84E6-BD84B1966B85}"/>
              </a:ext>
            </a:extLst>
          </p:cNvPr>
          <p:cNvSpPr/>
          <p:nvPr/>
        </p:nvSpPr>
        <p:spPr>
          <a:xfrm>
            <a:off x="129900" y="156258"/>
            <a:ext cx="54032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002060"/>
                </a:solidFill>
              </a:rPr>
              <a:t>Linear </a:t>
            </a:r>
            <a:r>
              <a:rPr lang="it-IT" dirty="0" err="1">
                <a:solidFill>
                  <a:srgbClr val="002060"/>
                </a:solidFill>
              </a:rPr>
              <a:t>Discriminant</a:t>
            </a:r>
            <a:r>
              <a:rPr lang="it-IT" dirty="0">
                <a:solidFill>
                  <a:srgbClr val="002060"/>
                </a:solidFill>
              </a:rPr>
              <a:t> Analysis (more </a:t>
            </a:r>
            <a:r>
              <a:rPr lang="it-IT" dirty="0" err="1">
                <a:solidFill>
                  <a:srgbClr val="002060"/>
                </a:solidFill>
              </a:rPr>
              <a:t>than</a:t>
            </a:r>
            <a:r>
              <a:rPr lang="it-IT" dirty="0">
                <a:solidFill>
                  <a:srgbClr val="002060"/>
                </a:solidFill>
              </a:rPr>
              <a:t> 2 classes, k &gt; 2)</a:t>
            </a:r>
          </a:p>
        </p:txBody>
      </p:sp>
      <p:graphicFrame>
        <p:nvGraphicFramePr>
          <p:cNvPr id="4" name="Oggetto 3">
            <a:extLst>
              <a:ext uri="{FF2B5EF4-FFF2-40B4-BE49-F238E27FC236}">
                <a16:creationId xmlns:a16="http://schemas.microsoft.com/office/drawing/2014/main" id="{3AC2EDF4-B6B5-47E3-B619-78F0407843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0434531"/>
              </p:ext>
            </p:extLst>
          </p:nvPr>
        </p:nvGraphicFramePr>
        <p:xfrm>
          <a:off x="236492" y="644539"/>
          <a:ext cx="1179810" cy="410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2" imgW="583947" imgH="203112" progId="Equation.3">
                  <p:embed/>
                </p:oleObj>
              </mc:Choice>
              <mc:Fallback>
                <p:oleObj name="Equazione" r:id="rId2" imgW="583947" imgH="203112" progId="Equation.3">
                  <p:embed/>
                  <p:pic>
                    <p:nvPicPr>
                      <p:cNvPr id="4" name="Oggetto 3">
                        <a:extLst>
                          <a:ext uri="{FF2B5EF4-FFF2-40B4-BE49-F238E27FC236}">
                            <a16:creationId xmlns:a16="http://schemas.microsoft.com/office/drawing/2014/main" id="{147739FA-9E4F-49AA-A021-4433B3E32A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492" y="644539"/>
                        <a:ext cx="1179810" cy="4103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Immagine 4">
            <a:extLst>
              <a:ext uri="{FF2B5EF4-FFF2-40B4-BE49-F238E27FC236}">
                <a16:creationId xmlns:a16="http://schemas.microsoft.com/office/drawing/2014/main" id="{0AECCF84-FFA5-4DBD-B6EB-2CAD98CDCE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900" y="1686390"/>
            <a:ext cx="2800350" cy="1143000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3F22F444-4226-41CF-B883-063274C23773}"/>
              </a:ext>
            </a:extLst>
          </p:cNvPr>
          <p:cNvSpPr/>
          <p:nvPr/>
        </p:nvSpPr>
        <p:spPr>
          <a:xfrm>
            <a:off x="129900" y="2903398"/>
            <a:ext cx="25678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Fisher linear </a:t>
            </a:r>
            <a:r>
              <a:rPr lang="it-IT" dirty="0" err="1">
                <a:solidFill>
                  <a:srgbClr val="FF0000"/>
                </a:solidFill>
              </a:rPr>
              <a:t>discriminant</a:t>
            </a:r>
            <a:endParaRPr lang="it-IT" dirty="0">
              <a:solidFill>
                <a:srgbClr val="FF0000"/>
              </a:solidFill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65BA0D40-4761-4610-9A8A-1DA8917189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69751" y="1432948"/>
            <a:ext cx="3114675" cy="79057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2835F2BE-D2DF-424A-86A7-AB596B2CA2A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69751" y="2264902"/>
            <a:ext cx="3740338" cy="818199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E44D78BD-984C-4EF3-B212-E842FFE65AD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92721" y="1404637"/>
            <a:ext cx="1657350" cy="752475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1FE96F16-328F-4E5B-B5A8-FB0CB99C42F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92721" y="2264902"/>
            <a:ext cx="1504950" cy="714375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16EF4092-3427-4E4F-904C-84EFDB60990A}"/>
              </a:ext>
            </a:extLst>
          </p:cNvPr>
          <p:cNvSpPr txBox="1"/>
          <p:nvPr/>
        </p:nvSpPr>
        <p:spPr>
          <a:xfrm>
            <a:off x="3189466" y="1974540"/>
            <a:ext cx="948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err="1">
                <a:solidFill>
                  <a:srgbClr val="003366"/>
                </a:solidFill>
              </a:rPr>
              <a:t>where</a:t>
            </a:r>
            <a:r>
              <a:rPr lang="it-IT" dirty="0">
                <a:solidFill>
                  <a:srgbClr val="003366"/>
                </a:solidFill>
              </a:rPr>
              <a:t>: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E8BD92B5-B7FD-4871-A607-D8059A44F26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8636" y="3646021"/>
            <a:ext cx="2047875" cy="561975"/>
          </a:xfrm>
          <a:prstGeom prst="rect">
            <a:avLst/>
          </a:prstGeom>
        </p:spPr>
      </p:pic>
      <p:sp>
        <p:nvSpPr>
          <p:cNvPr id="13" name="Rettangolo 12">
            <a:extLst>
              <a:ext uri="{FF2B5EF4-FFF2-40B4-BE49-F238E27FC236}">
                <a16:creationId xmlns:a16="http://schemas.microsoft.com/office/drawing/2014/main" id="{12582D00-59A4-4E71-A228-0E6FA0934AD1}"/>
              </a:ext>
            </a:extLst>
          </p:cNvPr>
          <p:cNvSpPr/>
          <p:nvPr/>
        </p:nvSpPr>
        <p:spPr>
          <a:xfrm>
            <a:off x="129900" y="4207996"/>
            <a:ext cx="24453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Equation </a:t>
            </a:r>
            <a:r>
              <a:rPr lang="it-IT" dirty="0" err="1">
                <a:solidFill>
                  <a:srgbClr val="FF0000"/>
                </a:solidFill>
              </a:rPr>
              <a:t>used</a:t>
            </a:r>
            <a:r>
              <a:rPr lang="it-IT" dirty="0">
                <a:solidFill>
                  <a:srgbClr val="FF0000"/>
                </a:solidFill>
              </a:rPr>
              <a:t> to </a:t>
            </a:r>
            <a:r>
              <a:rPr lang="it-IT" dirty="0" err="1">
                <a:solidFill>
                  <a:srgbClr val="FF0000"/>
                </a:solidFill>
              </a:rPr>
              <a:t>find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b="1" dirty="0">
                <a:solidFill>
                  <a:srgbClr val="FF0000"/>
                </a:solidFill>
              </a:rPr>
              <a:t>W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DF8629BD-77EB-492B-96B4-29170B341D34}"/>
              </a:ext>
            </a:extLst>
          </p:cNvPr>
          <p:cNvSpPr txBox="1"/>
          <p:nvPr/>
        </p:nvSpPr>
        <p:spPr>
          <a:xfrm>
            <a:off x="1618028" y="706429"/>
            <a:ext cx="3877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err="1">
                <a:solidFill>
                  <a:srgbClr val="003366"/>
                </a:solidFill>
              </a:rPr>
              <a:t>where</a:t>
            </a:r>
            <a:r>
              <a:rPr lang="it-IT" dirty="0">
                <a:solidFill>
                  <a:srgbClr val="003366"/>
                </a:solidFill>
              </a:rPr>
              <a:t> </a:t>
            </a:r>
            <a:r>
              <a:rPr lang="it-IT" b="1" dirty="0">
                <a:solidFill>
                  <a:srgbClr val="003366"/>
                </a:solidFill>
              </a:rPr>
              <a:t>W</a:t>
            </a:r>
            <a:r>
              <a:rPr lang="it-IT" dirty="0">
                <a:solidFill>
                  <a:srgbClr val="003366"/>
                </a:solidFill>
              </a:rPr>
              <a:t> </a:t>
            </a:r>
            <a:r>
              <a:rPr lang="it-IT" dirty="0" err="1">
                <a:solidFill>
                  <a:srgbClr val="003366"/>
                </a:solidFill>
              </a:rPr>
              <a:t>is</a:t>
            </a:r>
            <a:r>
              <a:rPr lang="it-IT" dirty="0">
                <a:solidFill>
                  <a:srgbClr val="003366"/>
                </a:solidFill>
              </a:rPr>
              <a:t> the </a:t>
            </a:r>
            <a:r>
              <a:rPr lang="it-IT" dirty="0" err="1">
                <a:solidFill>
                  <a:srgbClr val="003366"/>
                </a:solidFill>
              </a:rPr>
              <a:t>projection</a:t>
            </a:r>
            <a:r>
              <a:rPr lang="it-IT" dirty="0">
                <a:solidFill>
                  <a:srgbClr val="003366"/>
                </a:solidFill>
              </a:rPr>
              <a:t> </a:t>
            </a:r>
            <a:r>
              <a:rPr lang="it-IT" dirty="0" err="1">
                <a:solidFill>
                  <a:srgbClr val="003366"/>
                </a:solidFill>
              </a:rPr>
              <a:t>matrix</a:t>
            </a:r>
            <a:endParaRPr lang="it-IT" dirty="0">
              <a:solidFill>
                <a:srgbClr val="003366"/>
              </a:solidFill>
            </a:endParaRPr>
          </a:p>
        </p:txBody>
      </p:sp>
      <p:sp>
        <p:nvSpPr>
          <p:cNvPr id="15" name="Parentesi graffa aperta 14">
            <a:extLst>
              <a:ext uri="{FF2B5EF4-FFF2-40B4-BE49-F238E27FC236}">
                <a16:creationId xmlns:a16="http://schemas.microsoft.com/office/drawing/2014/main" id="{F645B09C-1BF6-4CAC-BC3D-9FD3B1EA36A7}"/>
              </a:ext>
            </a:extLst>
          </p:cNvPr>
          <p:cNvSpPr/>
          <p:nvPr/>
        </p:nvSpPr>
        <p:spPr>
          <a:xfrm>
            <a:off x="4093583" y="1512427"/>
            <a:ext cx="220379" cy="1393193"/>
          </a:xfrm>
          <a:prstGeom prst="leftBrace">
            <a:avLst>
              <a:gd name="adj1" fmla="val 17854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Parentesi graffa aperta 15">
            <a:extLst>
              <a:ext uri="{FF2B5EF4-FFF2-40B4-BE49-F238E27FC236}">
                <a16:creationId xmlns:a16="http://schemas.microsoft.com/office/drawing/2014/main" id="{9895AA68-49F2-4BAB-A581-CBD8999BB377}"/>
              </a:ext>
            </a:extLst>
          </p:cNvPr>
          <p:cNvSpPr/>
          <p:nvPr/>
        </p:nvSpPr>
        <p:spPr>
          <a:xfrm>
            <a:off x="8919292" y="1510205"/>
            <a:ext cx="220379" cy="1393193"/>
          </a:xfrm>
          <a:prstGeom prst="leftBrace">
            <a:avLst>
              <a:gd name="adj1" fmla="val 17854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B1C3DFE8-A806-40F5-9E21-5AAA3408490B}"/>
              </a:ext>
            </a:extLst>
          </p:cNvPr>
          <p:cNvSpPr txBox="1"/>
          <p:nvPr/>
        </p:nvSpPr>
        <p:spPr>
          <a:xfrm>
            <a:off x="8113913" y="1974540"/>
            <a:ext cx="948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3366"/>
                </a:solidFill>
              </a:rPr>
              <a:t>and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37E5684A-AB7F-D51E-46CB-65A8D28FF0AC}"/>
              </a:ext>
            </a:extLst>
          </p:cNvPr>
          <p:cNvSpPr txBox="1"/>
          <p:nvPr/>
        </p:nvSpPr>
        <p:spPr>
          <a:xfrm>
            <a:off x="144679" y="5020114"/>
            <a:ext cx="119005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altLang="it-IT" sz="18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Variable</a:t>
            </a:r>
            <a:r>
              <a:rPr lang="it-IT" altLang="it-IT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18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Importance</a:t>
            </a:r>
            <a:r>
              <a:rPr lang="it-IT" altLang="it-IT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 in </a:t>
            </a:r>
            <a:r>
              <a:rPr lang="it-IT" altLang="it-IT" sz="18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Projection</a:t>
            </a:r>
            <a:r>
              <a:rPr lang="it-IT" altLang="it-IT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 (VIP) score for </a:t>
            </a:r>
            <a:r>
              <a:rPr lang="it-IT" altLang="it-IT" sz="18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original</a:t>
            </a:r>
            <a:r>
              <a:rPr lang="it-IT" altLang="it-IT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18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variable</a:t>
            </a:r>
            <a:r>
              <a:rPr lang="it-IT" altLang="it-IT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 j in  </a:t>
            </a:r>
            <a:r>
              <a:rPr lang="it-IT" altLang="it-IT" sz="18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Partial</a:t>
            </a:r>
            <a:r>
              <a:rPr lang="it-IT" altLang="it-IT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18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Least</a:t>
            </a:r>
            <a:r>
              <a:rPr lang="it-IT" altLang="it-IT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18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Squares</a:t>
            </a:r>
            <a:r>
              <a:rPr lang="it-IT" altLang="it-IT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 – </a:t>
            </a:r>
            <a:r>
              <a:rPr lang="it-IT" altLang="it-IT" sz="18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Discriminant</a:t>
            </a:r>
            <a:r>
              <a:rPr lang="it-IT" altLang="it-IT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 Analysis (PLS – DA) </a:t>
            </a:r>
            <a:endParaRPr lang="it-IT" dirty="0">
              <a:solidFill>
                <a:srgbClr val="002060"/>
              </a:solidFill>
            </a:endParaRPr>
          </a:p>
        </p:txBody>
      </p:sp>
      <p:pic>
        <p:nvPicPr>
          <p:cNvPr id="21" name="Immagine 20">
            <a:extLst>
              <a:ext uri="{FF2B5EF4-FFF2-40B4-BE49-F238E27FC236}">
                <a16:creationId xmlns:a16="http://schemas.microsoft.com/office/drawing/2014/main" id="{C5C12DF2-F56D-0343-FD65-40A03028ABF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46773" y="5704882"/>
            <a:ext cx="5091031" cy="693837"/>
          </a:xfrm>
          <a:prstGeom prst="rect">
            <a:avLst/>
          </a:prstGeom>
        </p:spPr>
      </p:pic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09795F74-83D6-437E-7484-167E8D8BC1C2}"/>
              </a:ext>
            </a:extLst>
          </p:cNvPr>
          <p:cNvSpPr txBox="1"/>
          <p:nvPr/>
        </p:nvSpPr>
        <p:spPr>
          <a:xfrm>
            <a:off x="5259616" y="5567711"/>
            <a:ext cx="678561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it-IT" altLang="it-IT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J and F = </a:t>
            </a:r>
            <a:r>
              <a:rPr lang="it-IT" altLang="it-IT" sz="18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total</a:t>
            </a:r>
            <a:r>
              <a:rPr lang="it-IT" altLang="it-IT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18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numbers</a:t>
            </a:r>
            <a:r>
              <a:rPr lang="it-IT" altLang="it-IT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 of </a:t>
            </a:r>
            <a:r>
              <a:rPr lang="it-IT" altLang="it-IT" sz="18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original</a:t>
            </a:r>
            <a:r>
              <a:rPr lang="it-IT" altLang="it-IT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 and </a:t>
            </a:r>
            <a:r>
              <a:rPr lang="it-IT" altLang="it-IT" sz="18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latent</a:t>
            </a:r>
            <a:r>
              <a:rPr lang="it-IT" altLang="it-IT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18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variables</a:t>
            </a:r>
            <a:r>
              <a:rPr lang="it-IT" altLang="it-IT" dirty="0">
                <a:solidFill>
                  <a:srgbClr val="FF0000"/>
                </a:solidFill>
                <a:cs typeface="Times New Roman" panose="02020603050405020304" pitchFamily="18" charset="0"/>
              </a:rPr>
              <a:t>, </a:t>
            </a:r>
            <a:r>
              <a:rPr lang="it-IT" altLang="it-IT" dirty="0" err="1">
                <a:solidFill>
                  <a:srgbClr val="FF0000"/>
                </a:solidFill>
                <a:cs typeface="Times New Roman" panose="02020603050405020304" pitchFamily="18" charset="0"/>
              </a:rPr>
              <a:t>respectively</a:t>
            </a:r>
            <a:endParaRPr lang="it-IT" altLang="it-IT" sz="18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it-IT" altLang="it-IT" sz="1800" i="1" dirty="0">
                <a:solidFill>
                  <a:srgbClr val="FF0000"/>
                </a:solidFill>
                <a:cs typeface="Times New Roman" panose="02020603050405020304" pitchFamily="18" charset="0"/>
              </a:rPr>
              <a:t>w</a:t>
            </a:r>
            <a:r>
              <a:rPr lang="it-IT" altLang="it-IT" sz="1800" baseline="30000" dirty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r>
              <a:rPr lang="it-IT" altLang="it-IT" sz="1800" baseline="-25000" dirty="0">
                <a:solidFill>
                  <a:srgbClr val="FF0000"/>
                </a:solidFill>
                <a:cs typeface="Times New Roman" panose="02020603050405020304" pitchFamily="18" charset="0"/>
              </a:rPr>
              <a:t>jf</a:t>
            </a:r>
            <a:r>
              <a:rPr lang="it-IT" altLang="it-IT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 = weight of </a:t>
            </a:r>
            <a:r>
              <a:rPr lang="it-IT" altLang="it-IT" sz="18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variable</a:t>
            </a:r>
            <a:r>
              <a:rPr lang="it-IT" altLang="it-IT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 j on the </a:t>
            </a:r>
            <a:r>
              <a:rPr lang="it-IT" altLang="it-IT" sz="18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latent</a:t>
            </a:r>
            <a:r>
              <a:rPr lang="it-IT" altLang="it-IT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18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variable</a:t>
            </a:r>
            <a:r>
              <a:rPr lang="it-IT" altLang="it-IT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 f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altLang="it-IT" sz="18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SSY</a:t>
            </a:r>
            <a:r>
              <a:rPr lang="it-IT" altLang="it-IT" sz="1800" baseline="-25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f</a:t>
            </a:r>
            <a:r>
              <a:rPr lang="it-IT" altLang="it-IT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 = </a:t>
            </a:r>
            <a:r>
              <a:rPr lang="it-IT" altLang="it-IT" sz="18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portion</a:t>
            </a:r>
            <a:r>
              <a:rPr lang="it-IT" altLang="it-IT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 of </a:t>
            </a:r>
            <a:r>
              <a:rPr lang="it-IT" altLang="it-IT" sz="1800" b="1" dirty="0">
                <a:solidFill>
                  <a:srgbClr val="FF0000"/>
                </a:solidFill>
                <a:cs typeface="Times New Roman" panose="02020603050405020304" pitchFamily="18" charset="0"/>
              </a:rPr>
              <a:t>y</a:t>
            </a:r>
            <a:r>
              <a:rPr lang="it-IT" altLang="it-IT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 or </a:t>
            </a:r>
            <a:r>
              <a:rPr lang="it-IT" altLang="it-IT" sz="1800" b="1" dirty="0">
                <a:solidFill>
                  <a:srgbClr val="FF0000"/>
                </a:solidFill>
                <a:cs typeface="Times New Roman" panose="02020603050405020304" pitchFamily="18" charset="0"/>
              </a:rPr>
              <a:t>Y</a:t>
            </a:r>
            <a:r>
              <a:rPr lang="it-IT" altLang="it-IT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18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variance</a:t>
            </a:r>
            <a:r>
              <a:rPr lang="it-IT" altLang="it-IT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18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explained</a:t>
            </a:r>
            <a:r>
              <a:rPr lang="it-IT" altLang="it-IT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 by </a:t>
            </a:r>
            <a:r>
              <a:rPr lang="it-IT" altLang="it-IT" sz="18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latent</a:t>
            </a:r>
            <a:r>
              <a:rPr lang="it-IT" altLang="it-IT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18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variable</a:t>
            </a:r>
            <a:r>
              <a:rPr lang="it-IT" altLang="it-IT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 f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altLang="it-IT" sz="18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SSY</a:t>
            </a:r>
            <a:r>
              <a:rPr lang="it-IT" altLang="it-IT" sz="1800" baseline="-25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tot.expl</a:t>
            </a:r>
            <a:r>
              <a:rPr lang="it-IT" altLang="it-IT" sz="1800" baseline="-25000" dirty="0">
                <a:solidFill>
                  <a:srgbClr val="FF0000"/>
                </a:solidFill>
                <a:cs typeface="Times New Roman" panose="02020603050405020304" pitchFamily="18" charset="0"/>
              </a:rPr>
              <a:t>.</a:t>
            </a:r>
            <a:r>
              <a:rPr lang="it-IT" altLang="it-IT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 = </a:t>
            </a:r>
            <a:r>
              <a:rPr lang="it-IT" altLang="it-IT" sz="18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variance</a:t>
            </a:r>
            <a:r>
              <a:rPr lang="it-IT" altLang="it-IT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18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explained</a:t>
            </a:r>
            <a:r>
              <a:rPr lang="it-IT" altLang="it-IT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 by </a:t>
            </a:r>
            <a:r>
              <a:rPr lang="it-IT" altLang="it-IT" sz="18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all</a:t>
            </a:r>
            <a:r>
              <a:rPr lang="it-IT" altLang="it-IT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18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latent</a:t>
            </a:r>
            <a:r>
              <a:rPr lang="it-IT" altLang="it-IT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18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variables</a:t>
            </a:r>
            <a:r>
              <a:rPr lang="it-IT" altLang="it-IT" sz="1800" dirty="0">
                <a:solidFill>
                  <a:srgbClr val="003366"/>
                </a:solidFill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96358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039FAA17-593C-4280-8EEF-4C6FB035E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24</a:t>
            </a:fld>
            <a:endParaRPr lang="it-IT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273ED964-4CE4-47F7-A2ED-0F620AF9D922}"/>
              </a:ext>
            </a:extLst>
          </p:cNvPr>
          <p:cNvSpPr/>
          <p:nvPr/>
        </p:nvSpPr>
        <p:spPr>
          <a:xfrm>
            <a:off x="1129781" y="158336"/>
            <a:ext cx="993243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solidFill>
                  <a:srgbClr val="FF0000"/>
                </a:solidFill>
                <a:sym typeface="Symbol" panose="05050102010706020507" pitchFamily="18" charset="2"/>
              </a:rPr>
              <a:t>Quality control and sampling</a:t>
            </a:r>
            <a:endParaRPr lang="it-IT" sz="2200" b="1" dirty="0">
              <a:solidFill>
                <a:srgbClr val="FF0000"/>
              </a:solidFill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90D002E-7992-4948-8FEF-D3C40D9DC687}"/>
              </a:ext>
            </a:extLst>
          </p:cNvPr>
          <p:cNvSpPr/>
          <p:nvPr/>
        </p:nvSpPr>
        <p:spPr>
          <a:xfrm>
            <a:off x="139231" y="688103"/>
            <a:ext cx="37022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002060"/>
                </a:solidFill>
              </a:rPr>
              <a:t>Shewhart control chart for the </a:t>
            </a:r>
            <a:r>
              <a:rPr lang="it-IT" dirty="0" err="1">
                <a:solidFill>
                  <a:srgbClr val="002060"/>
                </a:solidFill>
              </a:rPr>
              <a:t>mean</a:t>
            </a:r>
            <a:endParaRPr lang="it-IT" dirty="0">
              <a:solidFill>
                <a:srgbClr val="002060"/>
              </a:solidFill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3BA63502-681B-431E-8CD8-A88E0FCD5E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170" y="1279697"/>
            <a:ext cx="1473335" cy="776487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2D783F76-74B5-4AA2-ABEC-998C580F5C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6597" y="1332284"/>
            <a:ext cx="1333500" cy="723900"/>
          </a:xfrm>
          <a:prstGeom prst="rect">
            <a:avLst/>
          </a:prstGeom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id="{9D28E14E-9F17-4816-9223-C6B3FB44FC8E}"/>
              </a:ext>
            </a:extLst>
          </p:cNvPr>
          <p:cNvSpPr/>
          <p:nvPr/>
        </p:nvSpPr>
        <p:spPr>
          <a:xfrm>
            <a:off x="244202" y="2142437"/>
            <a:ext cx="25678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>
              <a:buFont typeface="Symbol" panose="05050102010706020507" pitchFamily="18" charset="2"/>
              <a:buChar char="~"/>
            </a:pP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95% confidence lines</a:t>
            </a:r>
          </a:p>
          <a:p>
            <a:pPr algn="ctr"/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(warning lines)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A575FB7C-0826-4B55-B374-1FF31B67CAE4}"/>
              </a:ext>
            </a:extLst>
          </p:cNvPr>
          <p:cNvSpPr/>
          <p:nvPr/>
        </p:nvSpPr>
        <p:spPr>
          <a:xfrm>
            <a:off x="3802431" y="2142438"/>
            <a:ext cx="2722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>
              <a:buFont typeface="Symbol" panose="05050102010706020507" pitchFamily="18" charset="2"/>
              <a:buChar char="~"/>
            </a:pP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99.7% confidence lines</a:t>
            </a:r>
          </a:p>
          <a:p>
            <a:pPr algn="ctr"/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(action lines)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76BF867E-323C-4AAA-A9BA-811A69DD94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95365" y="1250934"/>
            <a:ext cx="2536415" cy="842846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ADC8DDCF-2462-408B-B768-2F0C4FEDB799}"/>
              </a:ext>
            </a:extLst>
          </p:cNvPr>
          <p:cNvSpPr/>
          <p:nvPr/>
        </p:nvSpPr>
        <p:spPr>
          <a:xfrm>
            <a:off x="7514817" y="2177129"/>
            <a:ext cx="36975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 err="1">
                <a:solidFill>
                  <a:srgbClr val="FF0000"/>
                </a:solidFill>
                <a:sym typeface="Symbol" panose="05050102010706020507" pitchFamily="18" charset="2"/>
              </a:rPr>
              <a:t>Equations</a:t>
            </a: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FF0000"/>
                </a:solidFill>
                <a:sym typeface="Symbol" panose="05050102010706020507" pitchFamily="18" charset="2"/>
              </a:rPr>
              <a:t>based</a:t>
            </a: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 on </a:t>
            </a:r>
            <a:r>
              <a:rPr lang="it-IT" dirty="0" err="1">
                <a:solidFill>
                  <a:srgbClr val="FF0000"/>
                </a:solidFill>
                <a:sym typeface="Symbol" panose="05050102010706020507" pitchFamily="18" charset="2"/>
              </a:rPr>
              <a:t>average</a:t>
            </a: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 range and W and A </a:t>
            </a:r>
            <a:r>
              <a:rPr lang="it-IT" dirty="0" err="1">
                <a:solidFill>
                  <a:srgbClr val="FF0000"/>
                </a:solidFill>
                <a:sym typeface="Symbol" panose="05050102010706020507" pitchFamily="18" charset="2"/>
              </a:rPr>
              <a:t>coefficients</a:t>
            </a:r>
            <a:endParaRPr lang="it-IT" dirty="0">
              <a:solidFill>
                <a:srgbClr val="FF0000"/>
              </a:solidFill>
              <a:sym typeface="Symbol" panose="05050102010706020507" pitchFamily="18" charset="2"/>
            </a:endParaRP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FC48DC1E-5519-440C-A304-01AC2F686C62}"/>
              </a:ext>
            </a:extLst>
          </p:cNvPr>
          <p:cNvSpPr/>
          <p:nvPr/>
        </p:nvSpPr>
        <p:spPr>
          <a:xfrm>
            <a:off x="131517" y="3105771"/>
            <a:ext cx="5268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solidFill>
                  <a:srgbClr val="002060"/>
                </a:solidFill>
              </a:rPr>
              <a:t>Average</a:t>
            </a:r>
            <a:r>
              <a:rPr lang="it-IT" dirty="0">
                <a:solidFill>
                  <a:srgbClr val="002060"/>
                </a:solidFill>
              </a:rPr>
              <a:t> Run </a:t>
            </a:r>
            <a:r>
              <a:rPr lang="it-IT" dirty="0" err="1">
                <a:solidFill>
                  <a:srgbClr val="002060"/>
                </a:solidFill>
              </a:rPr>
              <a:t>Length</a:t>
            </a:r>
            <a:r>
              <a:rPr lang="it-IT" dirty="0">
                <a:solidFill>
                  <a:srgbClr val="002060"/>
                </a:solidFill>
              </a:rPr>
              <a:t> for a system out of control (ARL</a:t>
            </a:r>
            <a:r>
              <a:rPr lang="it-IT" baseline="-25000" dirty="0">
                <a:solidFill>
                  <a:srgbClr val="002060"/>
                </a:solidFill>
                <a:latin typeface="Symbol" panose="05050102010706020507" pitchFamily="18" charset="2"/>
              </a:rPr>
              <a:t>D</a:t>
            </a:r>
            <a:r>
              <a:rPr lang="it-IT" dirty="0">
                <a:solidFill>
                  <a:srgbClr val="002060"/>
                </a:solidFill>
              </a:rPr>
              <a:t>)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2485BA35-5A03-45FF-B94B-3FED388A16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3943" y="3647320"/>
            <a:ext cx="5295900" cy="914400"/>
          </a:xfrm>
          <a:prstGeom prst="rect">
            <a:avLst/>
          </a:prstGeom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2655FBBA-46C2-41C5-B191-0D07F82A1833}"/>
              </a:ext>
            </a:extLst>
          </p:cNvPr>
          <p:cNvSpPr txBox="1"/>
          <p:nvPr/>
        </p:nvSpPr>
        <p:spPr>
          <a:xfrm>
            <a:off x="5865078" y="3765035"/>
            <a:ext cx="5478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err="1">
                <a:solidFill>
                  <a:srgbClr val="002060"/>
                </a:solidFill>
              </a:rPr>
              <a:t>where</a:t>
            </a:r>
            <a:r>
              <a:rPr lang="it-IT" dirty="0">
                <a:solidFill>
                  <a:srgbClr val="002060"/>
                </a:solidFill>
              </a:rPr>
              <a:t> 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2060"/>
                </a:solidFill>
              </a:rPr>
              <a:t> = </a:t>
            </a:r>
            <a:r>
              <a:rPr lang="en-US" dirty="0">
                <a:solidFill>
                  <a:srgbClr val="002060"/>
                </a:solidFill>
                <a:latin typeface="StoneSerif"/>
              </a:rPr>
              <a:t>probability that the chart does not indicate a deviation when the process is out of control</a:t>
            </a:r>
            <a:r>
              <a:rPr lang="it-IT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1764A03F-D8BD-4633-BF48-C50CD5B1AC37}"/>
              </a:ext>
            </a:extLst>
          </p:cNvPr>
          <p:cNvSpPr/>
          <p:nvPr/>
        </p:nvSpPr>
        <p:spPr>
          <a:xfrm>
            <a:off x="139231" y="4837104"/>
            <a:ext cx="22544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002060"/>
                </a:solidFill>
              </a:rPr>
              <a:t>CUSUM control charts</a:t>
            </a: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708EAAB7-30B2-4765-B48B-AA523A2858D8}"/>
              </a:ext>
            </a:extLst>
          </p:cNvPr>
          <p:cNvSpPr/>
          <p:nvPr/>
        </p:nvSpPr>
        <p:spPr>
          <a:xfrm>
            <a:off x="2231505" y="5520539"/>
            <a:ext cx="15235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tan </a:t>
            </a:r>
            <a:r>
              <a:rPr lang="en-US" dirty="0">
                <a:solidFill>
                  <a:srgbClr val="FF0000"/>
                </a:solidFill>
                <a:latin typeface="Symbol" panose="05050102010706020507" pitchFamily="18" charset="2"/>
              </a:rPr>
              <a:t>q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dirty="0">
                <a:solidFill>
                  <a:srgbClr val="FF0000"/>
                </a:solidFill>
                <a:latin typeface="Symbol" panose="05050102010706020507" pitchFamily="18" charset="2"/>
              </a:rPr>
              <a:t>d </a:t>
            </a:r>
            <a:r>
              <a:rPr lang="en-US" dirty="0" err="1">
                <a:solidFill>
                  <a:srgbClr val="FF0000"/>
                </a:solidFill>
                <a:latin typeface="Symbol" panose="05050102010706020507" pitchFamily="18" charset="2"/>
              </a:rPr>
              <a:t>s</a:t>
            </a:r>
            <a:r>
              <a:rPr lang="en-US" baseline="-25000" dirty="0" err="1">
                <a:solidFill>
                  <a:srgbClr val="FF0000"/>
                </a:solidFill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/2</a:t>
            </a:r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C1D46229-A24E-4EC6-BB52-049C0CCC839B}"/>
              </a:ext>
            </a:extLst>
          </p:cNvPr>
          <p:cNvSpPr/>
          <p:nvPr/>
        </p:nvSpPr>
        <p:spPr>
          <a:xfrm>
            <a:off x="2231505" y="6052708"/>
            <a:ext cx="22413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dirty="0">
                <a:solidFill>
                  <a:srgbClr val="FF0000"/>
                </a:solidFill>
              </a:rPr>
              <a:t> = (2/</a:t>
            </a:r>
            <a:r>
              <a:rPr lang="en-US" dirty="0">
                <a:solidFill>
                  <a:srgbClr val="FF0000"/>
                </a:solidFill>
                <a:latin typeface="Symbol" panose="05050102010706020507" pitchFamily="18" charset="2"/>
              </a:rPr>
              <a:t>d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) ln [(1-</a:t>
            </a:r>
            <a:r>
              <a:rPr lang="en-US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en-US" dirty="0">
                <a:solidFill>
                  <a:srgbClr val="FF0000"/>
                </a:solidFill>
              </a:rPr>
              <a:t>)/</a:t>
            </a:r>
            <a:r>
              <a:rPr lang="en-US" dirty="0">
                <a:solidFill>
                  <a:srgbClr val="FF0000"/>
                </a:solidFill>
                <a:latin typeface="Symbol" panose="05050102010706020507" pitchFamily="18" charset="2"/>
              </a:rPr>
              <a:t>a] </a:t>
            </a:r>
            <a:endParaRPr lang="it-IT" dirty="0"/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3F4FC42E-6378-48C4-A2EE-5B46532EBDB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4202" y="5249142"/>
            <a:ext cx="1814083" cy="1485017"/>
          </a:xfrm>
          <a:prstGeom prst="rect">
            <a:avLst/>
          </a:prstGeom>
          <a:ln w="28575">
            <a:solidFill>
              <a:srgbClr val="003366"/>
            </a:solidFill>
          </a:ln>
        </p:spPr>
      </p:pic>
      <p:sp>
        <p:nvSpPr>
          <p:cNvPr id="19" name="Rettangolo 18">
            <a:extLst>
              <a:ext uri="{FF2B5EF4-FFF2-40B4-BE49-F238E27FC236}">
                <a16:creationId xmlns:a16="http://schemas.microsoft.com/office/drawing/2014/main" id="{467AC472-A3F6-4E07-B665-7050869D1668}"/>
              </a:ext>
            </a:extLst>
          </p:cNvPr>
          <p:cNvSpPr/>
          <p:nvPr/>
        </p:nvSpPr>
        <p:spPr>
          <a:xfrm>
            <a:off x="7719178" y="5535840"/>
            <a:ext cx="1901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StoneSerif"/>
              </a:rPr>
              <a:t>k = </a:t>
            </a:r>
            <a:r>
              <a:rPr lang="en-US" dirty="0">
                <a:solidFill>
                  <a:srgbClr val="FF0000"/>
                </a:solidFill>
              </a:rPr>
              <a:t>tan </a:t>
            </a:r>
            <a:r>
              <a:rPr lang="en-US" dirty="0">
                <a:solidFill>
                  <a:srgbClr val="FF0000"/>
                </a:solidFill>
                <a:latin typeface="Symbol" panose="05050102010706020507" pitchFamily="18" charset="2"/>
              </a:rPr>
              <a:t>q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dirty="0">
                <a:solidFill>
                  <a:srgbClr val="FF0000"/>
                </a:solidFill>
                <a:latin typeface="Symbol" panose="05050102010706020507" pitchFamily="18" charset="2"/>
              </a:rPr>
              <a:t>d </a:t>
            </a:r>
            <a:r>
              <a:rPr lang="en-US" dirty="0" err="1">
                <a:solidFill>
                  <a:srgbClr val="FF0000"/>
                </a:solidFill>
                <a:latin typeface="Symbol" panose="05050102010706020507" pitchFamily="18" charset="2"/>
              </a:rPr>
              <a:t>s</a:t>
            </a:r>
            <a:r>
              <a:rPr lang="en-US" baseline="-25000" dirty="0" err="1">
                <a:solidFill>
                  <a:srgbClr val="FF0000"/>
                </a:solidFill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/2 </a:t>
            </a:r>
            <a:endParaRPr lang="it-IT" dirty="0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8E039A54-C890-498F-925A-182A886A0D6A}"/>
              </a:ext>
            </a:extLst>
          </p:cNvPr>
          <p:cNvSpPr/>
          <p:nvPr/>
        </p:nvSpPr>
        <p:spPr>
          <a:xfrm>
            <a:off x="7719178" y="6040194"/>
            <a:ext cx="22272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 = d tan </a:t>
            </a:r>
            <a:r>
              <a:rPr lang="en-US" dirty="0">
                <a:solidFill>
                  <a:srgbClr val="FF0000"/>
                </a:solidFill>
                <a:latin typeface="Symbol" panose="05050102010706020507" pitchFamily="18" charset="2"/>
              </a:rPr>
              <a:t>q</a:t>
            </a:r>
            <a:r>
              <a:rPr lang="en-US" dirty="0">
                <a:solidFill>
                  <a:srgbClr val="FF0000"/>
                </a:solidFill>
              </a:rPr>
              <a:t> = UO = OL </a:t>
            </a:r>
            <a:endParaRPr lang="it-IT" dirty="0"/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511AB1CA-2FCF-452A-B3E2-C002909CFE42}"/>
              </a:ext>
            </a:extLst>
          </p:cNvPr>
          <p:cNvSpPr txBox="1"/>
          <p:nvPr/>
        </p:nvSpPr>
        <p:spPr>
          <a:xfrm>
            <a:off x="5212686" y="5520539"/>
            <a:ext cx="25064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rgbClr val="002060"/>
                </a:solidFill>
              </a:rPr>
              <a:t>alternative </a:t>
            </a:r>
            <a:r>
              <a:rPr lang="it-IT" dirty="0" err="1">
                <a:solidFill>
                  <a:srgbClr val="002060"/>
                </a:solidFill>
              </a:rPr>
              <a:t>parameters</a:t>
            </a:r>
            <a:endParaRPr lang="it-IT" dirty="0">
              <a:solidFill>
                <a:srgbClr val="002060"/>
              </a:solidFill>
            </a:endParaRPr>
          </a:p>
          <a:p>
            <a:pPr algn="just"/>
            <a:r>
              <a:rPr lang="it-IT" dirty="0">
                <a:solidFill>
                  <a:srgbClr val="002060"/>
                </a:solidFill>
              </a:rPr>
              <a:t>(</a:t>
            </a:r>
            <a:r>
              <a:rPr lang="it-IT" dirty="0" err="1">
                <a:solidFill>
                  <a:srgbClr val="002060"/>
                </a:solidFill>
              </a:rPr>
              <a:t>Minitab</a:t>
            </a:r>
            <a:r>
              <a:rPr lang="it-IT" dirty="0">
                <a:solidFill>
                  <a:srgbClr val="002060"/>
                </a:solidFill>
              </a:rPr>
              <a:t> 18):</a:t>
            </a:r>
          </a:p>
        </p:txBody>
      </p:sp>
    </p:spTree>
    <p:extLst>
      <p:ext uri="{BB962C8B-B14F-4D97-AF65-F5344CB8AC3E}">
        <p14:creationId xmlns:p14="http://schemas.microsoft.com/office/powerpoint/2010/main" val="40250352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D1A01BEA-C246-44E9-B997-98D9E9A73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25</a:t>
            </a:fld>
            <a:endParaRPr lang="it-IT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B9D18D05-5986-4A7B-A83C-E544497CE7C6}"/>
              </a:ext>
            </a:extLst>
          </p:cNvPr>
          <p:cNvSpPr/>
          <p:nvPr/>
        </p:nvSpPr>
        <p:spPr>
          <a:xfrm>
            <a:off x="148562" y="165588"/>
            <a:ext cx="2329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solidFill>
                  <a:srgbClr val="002060"/>
                </a:solidFill>
              </a:rPr>
              <a:t>Proficiency</a:t>
            </a:r>
            <a:r>
              <a:rPr lang="it-IT" dirty="0">
                <a:solidFill>
                  <a:srgbClr val="002060"/>
                </a:solidFill>
              </a:rPr>
              <a:t> testing (PT)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351A1C2E-2DAF-43DC-AA05-BB88ED469E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454" y="767037"/>
            <a:ext cx="1487844" cy="882079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7F51CB7C-7901-46AE-AE97-55E8614289ED}"/>
              </a:ext>
            </a:extLst>
          </p:cNvPr>
          <p:cNvSpPr txBox="1"/>
          <p:nvPr/>
        </p:nvSpPr>
        <p:spPr>
          <a:xfrm>
            <a:off x="524212" y="1696567"/>
            <a:ext cx="948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z-score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B87733D-C111-491D-9B21-06E14C5AF3F1}"/>
              </a:ext>
            </a:extLst>
          </p:cNvPr>
          <p:cNvSpPr txBox="1"/>
          <p:nvPr/>
        </p:nvSpPr>
        <p:spPr>
          <a:xfrm>
            <a:off x="3000353" y="1558067"/>
            <a:ext cx="2999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err="1">
                <a:solidFill>
                  <a:srgbClr val="FF0000"/>
                </a:solidFill>
              </a:rPr>
              <a:t>Horwitz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equation</a:t>
            </a:r>
            <a:r>
              <a:rPr lang="it-IT" dirty="0">
                <a:solidFill>
                  <a:srgbClr val="FF0000"/>
                </a:solidFill>
              </a:rPr>
              <a:t> for relative standard </a:t>
            </a:r>
            <a:r>
              <a:rPr lang="it-IT" dirty="0" err="1">
                <a:solidFill>
                  <a:srgbClr val="FF0000"/>
                </a:solidFill>
              </a:rPr>
              <a:t>deviation</a:t>
            </a:r>
            <a:r>
              <a:rPr lang="it-IT" dirty="0">
                <a:solidFill>
                  <a:srgbClr val="FF0000"/>
                </a:solidFill>
              </a:rPr>
              <a:t> (RSD)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A24E2250-3B93-4C27-B5ED-90F64E6F72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5754" y="950901"/>
            <a:ext cx="2200275" cy="514350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3241FD6C-A27B-4885-A3CE-289C68CE7ED2}"/>
              </a:ext>
            </a:extLst>
          </p:cNvPr>
          <p:cNvSpPr/>
          <p:nvPr/>
        </p:nvSpPr>
        <p:spPr>
          <a:xfrm>
            <a:off x="148562" y="3396369"/>
            <a:ext cx="23680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002060"/>
                </a:solidFill>
              </a:rPr>
              <a:t>Collaborative trials (CT)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4850E0BC-EC48-46E9-BAB9-4B7A76027A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454" y="3901553"/>
            <a:ext cx="1428904" cy="544834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ED2E791-EE10-4132-9FCD-D917C775988A}"/>
              </a:ext>
            </a:extLst>
          </p:cNvPr>
          <p:cNvSpPr txBox="1"/>
          <p:nvPr/>
        </p:nvSpPr>
        <p:spPr>
          <a:xfrm>
            <a:off x="1901051" y="3846222"/>
            <a:ext cx="48948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err="1">
                <a:solidFill>
                  <a:srgbClr val="FF0000"/>
                </a:solidFill>
              </a:rPr>
              <a:t>Relationship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between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reproducibility</a:t>
            </a:r>
            <a:r>
              <a:rPr lang="it-IT" dirty="0">
                <a:solidFill>
                  <a:srgbClr val="FF0000"/>
                </a:solidFill>
              </a:rPr>
              <a:t> standard </a:t>
            </a:r>
            <a:r>
              <a:rPr lang="it-IT" dirty="0" err="1">
                <a:solidFill>
                  <a:srgbClr val="FF0000"/>
                </a:solidFill>
              </a:rPr>
              <a:t>deviation</a:t>
            </a:r>
            <a:r>
              <a:rPr lang="it-IT" dirty="0">
                <a:solidFill>
                  <a:srgbClr val="FF0000"/>
                </a:solidFill>
              </a:rPr>
              <a:t> (</a:t>
            </a:r>
            <a:r>
              <a:rPr lang="it-IT" dirty="0" err="1">
                <a:solidFill>
                  <a:srgbClr val="FF0000"/>
                </a:solidFill>
              </a:rPr>
              <a:t>s</a:t>
            </a:r>
            <a:r>
              <a:rPr lang="it-IT" baseline="-25000" dirty="0" err="1">
                <a:solidFill>
                  <a:srgbClr val="FF0000"/>
                </a:solidFill>
              </a:rPr>
              <a:t>R</a:t>
            </a:r>
            <a:r>
              <a:rPr lang="it-IT" dirty="0">
                <a:solidFill>
                  <a:srgbClr val="FF0000"/>
                </a:solidFill>
              </a:rPr>
              <a:t>) and </a:t>
            </a:r>
            <a:r>
              <a:rPr lang="it-IT" dirty="0" err="1">
                <a:solidFill>
                  <a:srgbClr val="FF0000"/>
                </a:solidFill>
              </a:rPr>
              <a:t>repeatability</a:t>
            </a:r>
            <a:r>
              <a:rPr lang="it-IT" dirty="0">
                <a:solidFill>
                  <a:srgbClr val="FF0000"/>
                </a:solidFill>
              </a:rPr>
              <a:t> standard </a:t>
            </a:r>
            <a:r>
              <a:rPr lang="it-IT" dirty="0" err="1">
                <a:solidFill>
                  <a:srgbClr val="FF0000"/>
                </a:solidFill>
              </a:rPr>
              <a:t>deviation</a:t>
            </a:r>
            <a:r>
              <a:rPr lang="it-IT" dirty="0">
                <a:solidFill>
                  <a:srgbClr val="FF0000"/>
                </a:solidFill>
              </a:rPr>
              <a:t> (</a:t>
            </a:r>
            <a:r>
              <a:rPr lang="it-IT" dirty="0" err="1">
                <a:solidFill>
                  <a:srgbClr val="FF0000"/>
                </a:solidFill>
              </a:rPr>
              <a:t>s</a:t>
            </a:r>
            <a:r>
              <a:rPr lang="it-IT" baseline="-25000" dirty="0" err="1">
                <a:solidFill>
                  <a:srgbClr val="FF0000"/>
                </a:solidFill>
              </a:rPr>
              <a:t>r</a:t>
            </a:r>
            <a:r>
              <a:rPr lang="it-IT" dirty="0">
                <a:solidFill>
                  <a:srgbClr val="FF0000"/>
                </a:solidFill>
              </a:rPr>
              <a:t>) plus </a:t>
            </a:r>
            <a:r>
              <a:rPr lang="it-IT" dirty="0" err="1">
                <a:solidFill>
                  <a:srgbClr val="FF0000"/>
                </a:solidFill>
              </a:rPr>
              <a:t>variation</a:t>
            </a:r>
            <a:r>
              <a:rPr lang="it-IT" dirty="0">
                <a:solidFill>
                  <a:srgbClr val="FF0000"/>
                </a:solidFill>
              </a:rPr>
              <a:t> due to inter-</a:t>
            </a:r>
            <a:r>
              <a:rPr lang="it-IT" dirty="0" err="1">
                <a:solidFill>
                  <a:srgbClr val="FF0000"/>
                </a:solidFill>
              </a:rPr>
              <a:t>laboratory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differences</a:t>
            </a:r>
            <a:r>
              <a:rPr lang="it-IT" dirty="0">
                <a:solidFill>
                  <a:srgbClr val="FF0000"/>
                </a:solidFill>
              </a:rPr>
              <a:t> (</a:t>
            </a:r>
            <a:r>
              <a:rPr lang="it-IT" dirty="0" err="1">
                <a:solidFill>
                  <a:srgbClr val="FF0000"/>
                </a:solidFill>
              </a:rPr>
              <a:t>s</a:t>
            </a:r>
            <a:r>
              <a:rPr lang="it-IT" baseline="-25000" dirty="0" err="1">
                <a:solidFill>
                  <a:srgbClr val="FF0000"/>
                </a:solidFill>
              </a:rPr>
              <a:t>L</a:t>
            </a:r>
            <a:r>
              <a:rPr lang="it-IT" dirty="0">
                <a:solidFill>
                  <a:srgbClr val="FF0000"/>
                </a:solidFill>
              </a:rPr>
              <a:t>) 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761320C4-015E-4A0E-8646-BAD1D09DAF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4454" y="5322656"/>
            <a:ext cx="1400175" cy="971550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F990DDCA-1407-4C12-948A-6EDED6DC2E4D}"/>
              </a:ext>
            </a:extLst>
          </p:cNvPr>
          <p:cNvSpPr txBox="1"/>
          <p:nvPr/>
        </p:nvSpPr>
        <p:spPr>
          <a:xfrm>
            <a:off x="1901050" y="5251367"/>
            <a:ext cx="48948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err="1">
                <a:solidFill>
                  <a:srgbClr val="FF0000"/>
                </a:solidFill>
              </a:rPr>
              <a:t>Cochran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method</a:t>
            </a:r>
            <a:r>
              <a:rPr lang="it-IT" dirty="0">
                <a:solidFill>
                  <a:srgbClr val="FF0000"/>
                </a:solidFill>
              </a:rPr>
              <a:t> for the </a:t>
            </a:r>
            <a:r>
              <a:rPr lang="it-IT" dirty="0" err="1">
                <a:solidFill>
                  <a:srgbClr val="FF0000"/>
                </a:solidFill>
              </a:rPr>
              <a:t>assessment</a:t>
            </a:r>
            <a:r>
              <a:rPr lang="it-IT" dirty="0">
                <a:solidFill>
                  <a:srgbClr val="FF0000"/>
                </a:solidFill>
              </a:rPr>
              <a:t> of </a:t>
            </a:r>
            <a:r>
              <a:rPr lang="it-IT" dirty="0" err="1">
                <a:solidFill>
                  <a:srgbClr val="FF0000"/>
                </a:solidFill>
              </a:rPr>
              <a:t>homogeneity</a:t>
            </a:r>
            <a:r>
              <a:rPr lang="it-IT" dirty="0">
                <a:solidFill>
                  <a:srgbClr val="FF0000"/>
                </a:solidFill>
              </a:rPr>
              <a:t> of </a:t>
            </a:r>
            <a:r>
              <a:rPr lang="it-IT" dirty="0" err="1">
                <a:solidFill>
                  <a:srgbClr val="FF0000"/>
                </a:solidFill>
              </a:rPr>
              <a:t>variance</a:t>
            </a:r>
            <a:r>
              <a:rPr lang="it-IT" dirty="0">
                <a:solidFill>
                  <a:srgbClr val="FF0000"/>
                </a:solidFill>
              </a:rPr>
              <a:t>:</a:t>
            </a:r>
          </a:p>
          <a:p>
            <a:pPr algn="just"/>
            <a:r>
              <a:rPr lang="en-US" dirty="0" err="1">
                <a:solidFill>
                  <a:srgbClr val="FF0000"/>
                </a:solidFill>
              </a:rPr>
              <a:t>w</a:t>
            </a:r>
            <a:r>
              <a:rPr lang="en-US" baseline="-25000" dirty="0" err="1">
                <a:solidFill>
                  <a:srgbClr val="FF0000"/>
                </a:solidFill>
              </a:rPr>
              <a:t>max</a:t>
            </a:r>
            <a:r>
              <a:rPr lang="en-US" dirty="0">
                <a:solidFill>
                  <a:srgbClr val="FF0000"/>
                </a:solidFill>
              </a:rPr>
              <a:t> is the largest of ranges </a:t>
            </a:r>
            <a:r>
              <a:rPr lang="en-US" dirty="0" err="1">
                <a:solidFill>
                  <a:srgbClr val="FF0000"/>
                </a:solidFill>
              </a:rPr>
              <a:t>w</a:t>
            </a:r>
            <a:r>
              <a:rPr lang="en-US" baseline="-25000" dirty="0" err="1">
                <a:solidFill>
                  <a:srgbClr val="FF0000"/>
                </a:solidFill>
              </a:rPr>
              <a:t>j</a:t>
            </a:r>
            <a:r>
              <a:rPr lang="en-US" baseline="-25000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obtained by participating laboratories</a:t>
            </a:r>
            <a:r>
              <a:rPr lang="it-IT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440A5CDB-C2A8-8A01-8788-89D62A70D5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88345" y="244376"/>
            <a:ext cx="2903302" cy="2978648"/>
          </a:xfrm>
          <a:prstGeom prst="rect">
            <a:avLst/>
          </a:prstGeom>
          <a:ln w="28575">
            <a:solidFill>
              <a:srgbClr val="003366"/>
            </a:solidFill>
          </a:ln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020265C4-176D-C305-E9B1-4AF350F4754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90319" y="3868749"/>
            <a:ext cx="3019548" cy="2765235"/>
          </a:xfrm>
          <a:prstGeom prst="rect">
            <a:avLst/>
          </a:prstGeom>
          <a:ln w="28575">
            <a:solidFill>
              <a:srgbClr val="003366"/>
            </a:solidFill>
          </a:ln>
        </p:spPr>
      </p:pic>
      <p:sp>
        <p:nvSpPr>
          <p:cNvPr id="15" name="Rettangolo 14">
            <a:extLst>
              <a:ext uri="{FF2B5EF4-FFF2-40B4-BE49-F238E27FC236}">
                <a16:creationId xmlns:a16="http://schemas.microsoft.com/office/drawing/2014/main" id="{BDA19D1E-1770-E6AA-36A1-24E4209EE747}"/>
              </a:ext>
            </a:extLst>
          </p:cNvPr>
          <p:cNvSpPr/>
          <p:nvPr/>
        </p:nvSpPr>
        <p:spPr>
          <a:xfrm>
            <a:off x="8090296" y="3396369"/>
            <a:ext cx="13055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solidFill>
                  <a:srgbClr val="002060"/>
                </a:solidFill>
              </a:rPr>
              <a:t>Youden</a:t>
            </a:r>
            <a:r>
              <a:rPr lang="it-IT" dirty="0">
                <a:solidFill>
                  <a:srgbClr val="002060"/>
                </a:solidFill>
              </a:rPr>
              <a:t> Plot</a:t>
            </a:r>
          </a:p>
        </p:txBody>
      </p:sp>
    </p:spTree>
    <p:extLst>
      <p:ext uri="{BB962C8B-B14F-4D97-AF65-F5344CB8AC3E}">
        <p14:creationId xmlns:p14="http://schemas.microsoft.com/office/powerpoint/2010/main" val="30167170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01E395DB-E5D4-4928-9624-8542A30E8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26</a:t>
            </a:fld>
            <a:endParaRPr lang="it-IT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F4F8B74C-FA09-4475-B2AE-468D272D4D09}"/>
              </a:ext>
            </a:extLst>
          </p:cNvPr>
          <p:cNvSpPr/>
          <p:nvPr/>
        </p:nvSpPr>
        <p:spPr>
          <a:xfrm>
            <a:off x="148562" y="165588"/>
            <a:ext cx="1043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002060"/>
                </a:solidFill>
              </a:rPr>
              <a:t>Sampling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07918D9-937C-4030-B19C-1D816B1DD0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62" y="811818"/>
            <a:ext cx="2419350" cy="638175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1FF6A7A3-FF0B-460B-8FC0-464797B6689F}"/>
              </a:ext>
            </a:extLst>
          </p:cNvPr>
          <p:cNvSpPr/>
          <p:nvPr/>
        </p:nvSpPr>
        <p:spPr>
          <a:xfrm>
            <a:off x="2945016" y="811818"/>
            <a:ext cx="4032414" cy="383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o</a:t>
            </a:r>
            <a:r>
              <a:rPr lang="it-IT">
                <a:solidFill>
                  <a:srgbClr val="FF0000"/>
                </a:solidFill>
                <a:sym typeface="Symbol" panose="05050102010706020507" pitchFamily="18" charset="2"/>
              </a:rPr>
              <a:t>verall </a:t>
            </a:r>
            <a:r>
              <a:rPr lang="it-IT" dirty="0" err="1">
                <a:solidFill>
                  <a:srgbClr val="FF0000"/>
                </a:solidFill>
                <a:sym typeface="Symbol" panose="05050102010706020507" pitchFamily="18" charset="2"/>
              </a:rPr>
              <a:t>variance</a:t>
            </a: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 (sampling + </a:t>
            </a:r>
            <a:r>
              <a:rPr lang="it-IT" dirty="0" err="1">
                <a:solidFill>
                  <a:srgbClr val="FF0000"/>
                </a:solidFill>
                <a:sym typeface="Symbol" panose="05050102010706020507" pitchFamily="18" charset="2"/>
              </a:rPr>
              <a:t>method</a:t>
            </a: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78F6A8A6-5A3F-4B76-813F-6A92D0A97E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885" y="3494870"/>
            <a:ext cx="2452598" cy="638176"/>
          </a:xfrm>
          <a:prstGeom prst="rect">
            <a:avLst/>
          </a:prstGeom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id="{439B6C1A-7430-4EBF-8CC1-A1549E0D8451}"/>
              </a:ext>
            </a:extLst>
          </p:cNvPr>
          <p:cNvSpPr/>
          <p:nvPr/>
        </p:nvSpPr>
        <p:spPr>
          <a:xfrm>
            <a:off x="267322" y="2877842"/>
            <a:ext cx="115648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Relative sampling standard </a:t>
            </a:r>
            <a:r>
              <a:rPr lang="it-IT" dirty="0" err="1">
                <a:solidFill>
                  <a:srgbClr val="FF0000"/>
                </a:solidFill>
                <a:sym typeface="Symbol" panose="05050102010706020507" pitchFamily="18" charset="2"/>
              </a:rPr>
              <a:t>deviation</a:t>
            </a: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  (</a:t>
            </a:r>
            <a:r>
              <a:rPr lang="it-IT" dirty="0" err="1">
                <a:solidFill>
                  <a:srgbClr val="FF0000"/>
                </a:solidFill>
                <a:sym typeface="Symbol" panose="05050102010706020507" pitchFamily="18" charset="2"/>
              </a:rPr>
              <a:t>two</a:t>
            </a: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FF0000"/>
                </a:solidFill>
                <a:sym typeface="Symbol" panose="05050102010706020507" pitchFamily="18" charset="2"/>
              </a:rPr>
              <a:t>types</a:t>
            </a: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 of </a:t>
            </a:r>
            <a:r>
              <a:rPr lang="it-IT" dirty="0" err="1">
                <a:solidFill>
                  <a:srgbClr val="FF0000"/>
                </a:solidFill>
                <a:sym typeface="Symbol" panose="05050102010706020507" pitchFamily="18" charset="2"/>
              </a:rPr>
              <a:t>particles</a:t>
            </a: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) and </a:t>
            </a:r>
            <a:r>
              <a:rPr lang="it-IT" dirty="0" err="1">
                <a:solidFill>
                  <a:srgbClr val="FF0000"/>
                </a:solidFill>
                <a:sym typeface="Symbol" panose="05050102010706020507" pitchFamily="18" charset="2"/>
              </a:rPr>
              <a:t>relationship</a:t>
            </a: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FF0000"/>
                </a:solidFill>
                <a:sym typeface="Symbol" panose="05050102010706020507" pitchFamily="18" charset="2"/>
              </a:rPr>
              <a:t>between</a:t>
            </a: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FF0000"/>
                </a:solidFill>
                <a:sym typeface="Symbol" panose="05050102010706020507" pitchFamily="18" charset="2"/>
              </a:rPr>
              <a:t>it</a:t>
            </a: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 and the number of </a:t>
            </a:r>
            <a:r>
              <a:rPr lang="it-IT" dirty="0" err="1">
                <a:solidFill>
                  <a:srgbClr val="FF0000"/>
                </a:solidFill>
                <a:sym typeface="Symbol" panose="05050102010706020507" pitchFamily="18" charset="2"/>
              </a:rPr>
              <a:t>particles</a:t>
            </a: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</a:p>
        </p:txBody>
      </p:sp>
      <p:sp>
        <p:nvSpPr>
          <p:cNvPr id="8" name="Freccia a destra 7">
            <a:extLst>
              <a:ext uri="{FF2B5EF4-FFF2-40B4-BE49-F238E27FC236}">
                <a16:creationId xmlns:a16="http://schemas.microsoft.com/office/drawing/2014/main" id="{2BC90ABA-793A-443F-BD7B-61B7DD83C4ED}"/>
              </a:ext>
            </a:extLst>
          </p:cNvPr>
          <p:cNvSpPr/>
          <p:nvPr/>
        </p:nvSpPr>
        <p:spPr>
          <a:xfrm>
            <a:off x="2754262" y="3614108"/>
            <a:ext cx="553155" cy="4001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EE74FE24-034A-4AA1-9B08-D3422B88A3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45389" y="3387541"/>
            <a:ext cx="2248979" cy="893135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4C088070-8637-4521-9328-ADC577C5C1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961" y="4551061"/>
            <a:ext cx="1823961" cy="631371"/>
          </a:xfrm>
          <a:prstGeom prst="rect">
            <a:avLst/>
          </a:prstGeom>
        </p:spPr>
      </p:pic>
      <p:sp>
        <p:nvSpPr>
          <p:cNvPr id="11" name="Rettangolo 10">
            <a:extLst>
              <a:ext uri="{FF2B5EF4-FFF2-40B4-BE49-F238E27FC236}">
                <a16:creationId xmlns:a16="http://schemas.microsoft.com/office/drawing/2014/main" id="{C8A29400-D993-4571-999B-DEDAE082BA87}"/>
              </a:ext>
            </a:extLst>
          </p:cNvPr>
          <p:cNvSpPr/>
          <p:nvPr/>
        </p:nvSpPr>
        <p:spPr>
          <a:xfrm>
            <a:off x="2029531" y="4628286"/>
            <a:ext cx="100598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 err="1">
                <a:solidFill>
                  <a:srgbClr val="FF0000"/>
                </a:solidFill>
                <a:sym typeface="Symbol" panose="05050102010706020507" pitchFamily="18" charset="2"/>
              </a:rPr>
              <a:t>relationship</a:t>
            </a: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FF0000"/>
                </a:solidFill>
                <a:sym typeface="Symbol" panose="05050102010706020507" pitchFamily="18" charset="2"/>
              </a:rPr>
              <a:t>between</a:t>
            </a: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 mass of a random </a:t>
            </a:r>
            <a:r>
              <a:rPr lang="it-IT" dirty="0" err="1">
                <a:solidFill>
                  <a:srgbClr val="FF0000"/>
                </a:solidFill>
                <a:sym typeface="Symbol" panose="05050102010706020507" pitchFamily="18" charset="2"/>
              </a:rPr>
              <a:t>grab</a:t>
            </a: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 sample (m) and relative standard </a:t>
            </a:r>
            <a:r>
              <a:rPr lang="it-IT" dirty="0" err="1">
                <a:solidFill>
                  <a:srgbClr val="FF0000"/>
                </a:solidFill>
                <a:sym typeface="Symbol" panose="05050102010706020507" pitchFamily="18" charset="2"/>
              </a:rPr>
              <a:t>deviation</a:t>
            </a: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 for sampling (R)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D913A700-492A-4938-9E24-155AEA7E7EC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1209" y="5521353"/>
            <a:ext cx="3202350" cy="1311976"/>
          </a:xfrm>
          <a:prstGeom prst="rect">
            <a:avLst/>
          </a:prstGeom>
        </p:spPr>
      </p:pic>
      <p:sp>
        <p:nvSpPr>
          <p:cNvPr id="13" name="Rettangolo 12">
            <a:extLst>
              <a:ext uri="{FF2B5EF4-FFF2-40B4-BE49-F238E27FC236}">
                <a16:creationId xmlns:a16="http://schemas.microsoft.com/office/drawing/2014/main" id="{C2F660AD-460F-4832-B8D3-477F4CC2C184}"/>
              </a:ext>
            </a:extLst>
          </p:cNvPr>
          <p:cNvSpPr/>
          <p:nvPr/>
        </p:nvSpPr>
        <p:spPr>
          <a:xfrm>
            <a:off x="3764030" y="5840024"/>
            <a:ext cx="81704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 err="1">
                <a:solidFill>
                  <a:srgbClr val="FF0000"/>
                </a:solidFill>
                <a:sym typeface="Symbol" panose="05050102010706020507" pitchFamily="18" charset="2"/>
              </a:rPr>
              <a:t>overall</a:t>
            </a: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FF0000"/>
                </a:solidFill>
                <a:sym typeface="Symbol" panose="05050102010706020507" pitchFamily="18" charset="2"/>
              </a:rPr>
              <a:t>error</a:t>
            </a: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 (e) </a:t>
            </a:r>
            <a:r>
              <a:rPr lang="it-IT" dirty="0" err="1">
                <a:solidFill>
                  <a:srgbClr val="FF0000"/>
                </a:solidFill>
                <a:sym typeface="Symbol" panose="05050102010706020507" pitchFamily="18" charset="2"/>
              </a:rPr>
              <a:t>as</a:t>
            </a: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 a </a:t>
            </a:r>
            <a:r>
              <a:rPr lang="it-IT" dirty="0" err="1">
                <a:solidFill>
                  <a:srgbClr val="FF0000"/>
                </a:solidFill>
                <a:sym typeface="Symbol" panose="05050102010706020507" pitchFamily="18" charset="2"/>
              </a:rPr>
              <a:t>function</a:t>
            </a: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 of sampling and </a:t>
            </a:r>
            <a:r>
              <a:rPr lang="it-IT" dirty="0" err="1">
                <a:solidFill>
                  <a:srgbClr val="FF0000"/>
                </a:solidFill>
                <a:sym typeface="Symbol" panose="05050102010706020507" pitchFamily="18" charset="2"/>
              </a:rPr>
              <a:t>method</a:t>
            </a: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FF0000"/>
                </a:solidFill>
                <a:sym typeface="Symbol" panose="05050102010706020507" pitchFamily="18" charset="2"/>
              </a:rPr>
              <a:t>variances</a:t>
            </a: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 and of the </a:t>
            </a:r>
            <a:r>
              <a:rPr lang="it-IT" dirty="0" err="1">
                <a:solidFill>
                  <a:srgbClr val="FF0000"/>
                </a:solidFill>
                <a:sym typeface="Symbol" panose="05050102010706020507" pitchFamily="18" charset="2"/>
              </a:rPr>
              <a:t>number</a:t>
            </a: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 of samples (</a:t>
            </a:r>
            <a:r>
              <a:rPr lang="it-IT" dirty="0" err="1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it-IT" baseline="-25000" dirty="0" err="1">
                <a:solidFill>
                  <a:srgbClr val="FF0000"/>
                </a:solidFill>
                <a:sym typeface="Symbol" panose="05050102010706020507" pitchFamily="18" charset="2"/>
              </a:rPr>
              <a:t>samp</a:t>
            </a: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) and of </a:t>
            </a:r>
            <a:r>
              <a:rPr lang="it-IT" dirty="0" err="1">
                <a:solidFill>
                  <a:srgbClr val="FF0000"/>
                </a:solidFill>
                <a:sym typeface="Symbol" panose="05050102010706020507" pitchFamily="18" charset="2"/>
              </a:rPr>
              <a:t>replicates</a:t>
            </a: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 for </a:t>
            </a:r>
            <a:r>
              <a:rPr lang="it-IT" dirty="0" err="1">
                <a:solidFill>
                  <a:srgbClr val="FF0000"/>
                </a:solidFill>
                <a:sym typeface="Symbol" panose="05050102010706020507" pitchFamily="18" charset="2"/>
              </a:rPr>
              <a:t>each</a:t>
            </a: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 sample (</a:t>
            </a:r>
            <a:r>
              <a:rPr lang="it-IT" dirty="0" err="1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it-IT" baseline="-25000" dirty="0" err="1">
                <a:solidFill>
                  <a:srgbClr val="FF0000"/>
                </a:solidFill>
                <a:sym typeface="Symbol" panose="05050102010706020507" pitchFamily="18" charset="2"/>
              </a:rPr>
              <a:t>rep</a:t>
            </a: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) </a:t>
            </a:r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8150DF25-24F0-5127-5CCB-9DA4B8A3A50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5348" y="1625244"/>
            <a:ext cx="2650041" cy="1102861"/>
          </a:xfrm>
          <a:prstGeom prst="rect">
            <a:avLst/>
          </a:prstGeom>
        </p:spPr>
      </p:pic>
      <p:grpSp>
        <p:nvGrpSpPr>
          <p:cNvPr id="17" name="Gruppo 16">
            <a:extLst>
              <a:ext uri="{FF2B5EF4-FFF2-40B4-BE49-F238E27FC236}">
                <a16:creationId xmlns:a16="http://schemas.microsoft.com/office/drawing/2014/main" id="{7F59BB55-A7F1-C7C4-BC77-D45996F31AED}"/>
              </a:ext>
            </a:extLst>
          </p:cNvPr>
          <p:cNvGrpSpPr/>
          <p:nvPr/>
        </p:nvGrpSpPr>
        <p:grpSpPr>
          <a:xfrm>
            <a:off x="2945016" y="1809838"/>
            <a:ext cx="8412109" cy="646331"/>
            <a:chOff x="2945016" y="1809838"/>
            <a:chExt cx="8412109" cy="646331"/>
          </a:xfrm>
        </p:grpSpPr>
        <p:sp>
          <p:nvSpPr>
            <p:cNvPr id="15" name="Rettangolo 14">
              <a:extLst>
                <a:ext uri="{FF2B5EF4-FFF2-40B4-BE49-F238E27FC236}">
                  <a16:creationId xmlns:a16="http://schemas.microsoft.com/office/drawing/2014/main" id="{315FB1BA-DB1D-D28B-CDC7-D023A7CBD421}"/>
                </a:ext>
              </a:extLst>
            </p:cNvPr>
            <p:cNvSpPr/>
            <p:nvPr/>
          </p:nvSpPr>
          <p:spPr>
            <a:xfrm>
              <a:off x="2945016" y="1809838"/>
              <a:ext cx="841210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it-IT" dirty="0" err="1">
                  <a:solidFill>
                    <a:srgbClr val="FF0000"/>
                  </a:solidFill>
                  <a:sym typeface="Symbol" panose="05050102010706020507" pitchFamily="18" charset="2"/>
                </a:rPr>
                <a:t>uncertainty</a:t>
              </a:r>
              <a:r>
                <a:rPr lang="it-IT" dirty="0">
                  <a:solidFill>
                    <a:srgbClr val="FF0000"/>
                  </a:solidFill>
                  <a:sym typeface="Symbol" panose="05050102010706020507" pitchFamily="18" charset="2"/>
                </a:rPr>
                <a:t> in x due to </a:t>
              </a:r>
              <a:r>
                <a:rPr lang="it-IT" dirty="0" err="1">
                  <a:solidFill>
                    <a:srgbClr val="FF0000"/>
                  </a:solidFill>
                  <a:sym typeface="Symbol" panose="05050102010706020507" pitchFamily="18" charset="2"/>
                </a:rPr>
                <a:t>systematic</a:t>
              </a:r>
              <a:r>
                <a:rPr lang="it-IT" dirty="0">
                  <a:solidFill>
                    <a:srgbClr val="FF0000"/>
                  </a:solidFill>
                  <a:sym typeface="Symbol" panose="05050102010706020507" pitchFamily="18" charset="2"/>
                </a:rPr>
                <a:t> sampling, with f </a:t>
              </a:r>
              <a:r>
                <a:rPr lang="it-IT" dirty="0" err="1">
                  <a:solidFill>
                    <a:srgbClr val="FF0000"/>
                  </a:solidFill>
                  <a:sym typeface="Symbol" panose="05050102010706020507" pitchFamily="18" charset="2"/>
                </a:rPr>
                <a:t>representing</a:t>
              </a:r>
              <a:r>
                <a:rPr lang="it-IT" dirty="0">
                  <a:solidFill>
                    <a:srgbClr val="FF0000"/>
                  </a:solidFill>
                  <a:sym typeface="Symbol" panose="05050102010706020507" pitchFamily="18" charset="2"/>
                </a:rPr>
                <a:t> the ratio </a:t>
              </a:r>
              <a:r>
                <a:rPr lang="it-IT" dirty="0" err="1">
                  <a:solidFill>
                    <a:srgbClr val="FF0000"/>
                  </a:solidFill>
                  <a:sym typeface="Symbol" panose="05050102010706020507" pitchFamily="18" charset="2"/>
                </a:rPr>
                <a:t>between</a:t>
              </a:r>
              <a:r>
                <a:rPr lang="it-IT" dirty="0">
                  <a:solidFill>
                    <a:srgbClr val="FF0000"/>
                  </a:solidFill>
                  <a:sym typeface="Symbol" panose="05050102010706020507" pitchFamily="18" charset="2"/>
                </a:rPr>
                <a:t> the </a:t>
              </a:r>
              <a:r>
                <a:rPr lang="it-IT" dirty="0" err="1">
                  <a:solidFill>
                    <a:srgbClr val="FF0000"/>
                  </a:solidFill>
                  <a:sym typeface="Symbol" panose="05050102010706020507" pitchFamily="18" charset="2"/>
                </a:rPr>
                <a:t>number</a:t>
              </a:r>
              <a:r>
                <a:rPr lang="it-IT" dirty="0">
                  <a:solidFill>
                    <a:srgbClr val="FF0000"/>
                  </a:solidFill>
                  <a:sym typeface="Symbol" panose="05050102010706020507" pitchFamily="18" charset="2"/>
                </a:rPr>
                <a:t> of test samples (n) and the </a:t>
              </a:r>
              <a:r>
                <a:rPr lang="it-IT" dirty="0" err="1">
                  <a:solidFill>
                    <a:srgbClr val="FF0000"/>
                  </a:solidFill>
                  <a:sym typeface="Symbol" panose="05050102010706020507" pitchFamily="18" charset="2"/>
                </a:rPr>
                <a:t>total</a:t>
              </a:r>
              <a:r>
                <a:rPr lang="it-IT" dirty="0">
                  <a:solidFill>
                    <a:srgbClr val="FF0000"/>
                  </a:solidFill>
                  <a:sym typeface="Symbol" panose="05050102010706020507" pitchFamily="18" charset="2"/>
                </a:rPr>
                <a:t> </a:t>
              </a:r>
              <a:r>
                <a:rPr lang="it-IT" dirty="0" err="1">
                  <a:solidFill>
                    <a:srgbClr val="FF0000"/>
                  </a:solidFill>
                  <a:sym typeface="Symbol" panose="05050102010706020507" pitchFamily="18" charset="2"/>
                </a:rPr>
                <a:t>number</a:t>
              </a:r>
              <a:r>
                <a:rPr lang="it-IT" dirty="0">
                  <a:solidFill>
                    <a:srgbClr val="FF0000"/>
                  </a:solidFill>
                  <a:sym typeface="Symbol" panose="05050102010706020507" pitchFamily="18" charset="2"/>
                </a:rPr>
                <a:t> of items in the </a:t>
              </a:r>
              <a:r>
                <a:rPr lang="it-IT" dirty="0" err="1">
                  <a:solidFill>
                    <a:srgbClr val="FF0000"/>
                  </a:solidFill>
                  <a:sym typeface="Symbol" panose="05050102010706020507" pitchFamily="18" charset="2"/>
                </a:rPr>
                <a:t>population</a:t>
              </a:r>
              <a:r>
                <a:rPr lang="it-IT" dirty="0">
                  <a:solidFill>
                    <a:srgbClr val="FF0000"/>
                  </a:solidFill>
                  <a:sym typeface="Symbol" panose="05050102010706020507" pitchFamily="18" charset="2"/>
                </a:rPr>
                <a:t> (N)</a:t>
              </a:r>
            </a:p>
          </p:txBody>
        </p:sp>
        <p:cxnSp>
          <p:nvCxnSpPr>
            <p:cNvPr id="16" name="Connettore diritto 15">
              <a:extLst>
                <a:ext uri="{FF2B5EF4-FFF2-40B4-BE49-F238E27FC236}">
                  <a16:creationId xmlns:a16="http://schemas.microsoft.com/office/drawing/2014/main" id="{4507D8A7-322D-64CF-7705-C4C750DE9906}"/>
                </a:ext>
              </a:extLst>
            </p:cNvPr>
            <p:cNvCxnSpPr>
              <a:cxnSpLocks/>
            </p:cNvCxnSpPr>
            <p:nvPr/>
          </p:nvCxnSpPr>
          <p:spPr>
            <a:xfrm>
              <a:off x="4414483" y="1879602"/>
              <a:ext cx="111760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" name="Immagine 17">
            <a:extLst>
              <a:ext uri="{FF2B5EF4-FFF2-40B4-BE49-F238E27FC236}">
                <a16:creationId xmlns:a16="http://schemas.microsoft.com/office/drawing/2014/main" id="{2CD67307-1FFC-D756-F098-B222981F5D1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27153" y="3272983"/>
            <a:ext cx="2314566" cy="1086429"/>
          </a:xfrm>
          <a:prstGeom prst="rect">
            <a:avLst/>
          </a:prstGeom>
        </p:spPr>
      </p:pic>
      <p:sp>
        <p:nvSpPr>
          <p:cNvPr id="19" name="Freccia a destra 18">
            <a:extLst>
              <a:ext uri="{FF2B5EF4-FFF2-40B4-BE49-F238E27FC236}">
                <a16:creationId xmlns:a16="http://schemas.microsoft.com/office/drawing/2014/main" id="{13DE107F-B7ED-02D9-42F5-404B5FD9580B}"/>
              </a:ext>
            </a:extLst>
          </p:cNvPr>
          <p:cNvSpPr/>
          <p:nvPr/>
        </p:nvSpPr>
        <p:spPr>
          <a:xfrm>
            <a:off x="6049743" y="3614108"/>
            <a:ext cx="553155" cy="4001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4758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ttangolo 21">
            <a:extLst>
              <a:ext uri="{FF2B5EF4-FFF2-40B4-BE49-F238E27FC236}">
                <a16:creationId xmlns:a16="http://schemas.microsoft.com/office/drawing/2014/main" id="{4E2E4CD2-DEEC-44C0-A945-7B8C1E3A437E}"/>
              </a:ext>
            </a:extLst>
          </p:cNvPr>
          <p:cNvSpPr/>
          <p:nvPr/>
        </p:nvSpPr>
        <p:spPr>
          <a:xfrm>
            <a:off x="165856" y="122166"/>
            <a:ext cx="4101344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Confidence </a:t>
            </a: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intervals</a:t>
            </a: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 for </a:t>
            </a: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coefficients</a:t>
            </a:r>
            <a:endParaRPr lang="en-US" sz="2000" dirty="0">
              <a:solidFill>
                <a:srgbClr val="003366"/>
              </a:solidFill>
            </a:endParaRPr>
          </a:p>
        </p:txBody>
      </p:sp>
      <p:graphicFrame>
        <p:nvGraphicFramePr>
          <p:cNvPr id="26" name="Oggetto 25">
            <a:extLst>
              <a:ext uri="{FF2B5EF4-FFF2-40B4-BE49-F238E27FC236}">
                <a16:creationId xmlns:a16="http://schemas.microsoft.com/office/drawing/2014/main" id="{F22E75BC-0493-473C-ADE3-FB78FAFA75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1594666"/>
              </p:ext>
            </p:extLst>
          </p:nvPr>
        </p:nvGraphicFramePr>
        <p:xfrm>
          <a:off x="6986954" y="770945"/>
          <a:ext cx="4309745" cy="954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2" imgW="2349360" imgH="520560" progId="Equation.3">
                  <p:embed/>
                </p:oleObj>
              </mc:Choice>
              <mc:Fallback>
                <p:oleObj name="Equazione" r:id="rId2" imgW="2349360" imgH="520560" progId="Equation.3">
                  <p:embed/>
                  <p:pic>
                    <p:nvPicPr>
                      <p:cNvPr id="19" name="Oggetto 18">
                        <a:extLst>
                          <a:ext uri="{FF2B5EF4-FFF2-40B4-BE49-F238E27FC236}">
                            <a16:creationId xmlns:a16="http://schemas.microsoft.com/office/drawing/2014/main" id="{83133A7A-4570-41A5-899D-1502BE7CEE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6954" y="770945"/>
                        <a:ext cx="4309745" cy="9549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ttangolo 26">
            <a:extLst>
              <a:ext uri="{FF2B5EF4-FFF2-40B4-BE49-F238E27FC236}">
                <a16:creationId xmlns:a16="http://schemas.microsoft.com/office/drawing/2014/main" id="{DDDD9798-912E-4472-9B1E-5CBCDABF4BCD}"/>
              </a:ext>
            </a:extLst>
          </p:cNvPr>
          <p:cNvSpPr/>
          <p:nvPr/>
        </p:nvSpPr>
        <p:spPr>
          <a:xfrm>
            <a:off x="6875664" y="147337"/>
            <a:ext cx="4886790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Confidence </a:t>
            </a: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intervals</a:t>
            </a: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 for Y </a:t>
            </a: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values</a:t>
            </a:r>
            <a:endParaRPr lang="en-US" sz="2000" dirty="0">
              <a:solidFill>
                <a:srgbClr val="003366"/>
              </a:solidFill>
            </a:endParaRPr>
          </a:p>
        </p:txBody>
      </p:sp>
      <p:sp>
        <p:nvSpPr>
          <p:cNvPr id="42" name="Rettangolo 41">
            <a:extLst>
              <a:ext uri="{FF2B5EF4-FFF2-40B4-BE49-F238E27FC236}">
                <a16:creationId xmlns:a16="http://schemas.microsoft.com/office/drawing/2014/main" id="{4C75E585-6576-4269-A997-4F14996080E8}"/>
              </a:ext>
            </a:extLst>
          </p:cNvPr>
          <p:cNvSpPr/>
          <p:nvPr/>
        </p:nvSpPr>
        <p:spPr>
          <a:xfrm>
            <a:off x="165856" y="2700026"/>
            <a:ext cx="7804100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Coefficient</a:t>
            </a: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 of </a:t>
            </a: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determination</a:t>
            </a: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 (R</a:t>
            </a:r>
            <a:r>
              <a:rPr lang="it-IT" sz="2000" baseline="30000" dirty="0">
                <a:solidFill>
                  <a:srgbClr val="003366"/>
                </a:solidFill>
                <a:sym typeface="Symbol" panose="05050102010706020507" pitchFamily="18" charset="2"/>
              </a:rPr>
              <a:t>2</a:t>
            </a: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) and </a:t>
            </a: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correlation</a:t>
            </a: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coefficient</a:t>
            </a: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 (</a:t>
            </a:r>
            <a:r>
              <a:rPr lang="it-IT" sz="2000" dirty="0">
                <a:solidFill>
                  <a:srgbClr val="003366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r</a:t>
            </a:r>
            <a:r>
              <a:rPr lang="it-IT" sz="2000" baseline="30000" dirty="0">
                <a:solidFill>
                  <a:srgbClr val="003366"/>
                </a:solidFill>
                <a:sym typeface="Symbol" panose="05050102010706020507" pitchFamily="18" charset="2"/>
              </a:rPr>
              <a:t>2</a:t>
            </a:r>
            <a:r>
              <a:rPr lang="it-IT" sz="2000" baseline="-25000" dirty="0">
                <a:solidFill>
                  <a:srgbClr val="003366"/>
                </a:solidFill>
                <a:sym typeface="Symbol" panose="05050102010706020507" pitchFamily="18" charset="2"/>
              </a:rPr>
              <a:t>XY</a:t>
            </a: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)</a:t>
            </a:r>
            <a:endParaRPr lang="en-US" sz="2000" dirty="0">
              <a:solidFill>
                <a:srgbClr val="003366"/>
              </a:solidFill>
            </a:endParaRPr>
          </a:p>
        </p:txBody>
      </p:sp>
      <p:pic>
        <p:nvPicPr>
          <p:cNvPr id="43" name="Immagine 42">
            <a:extLst>
              <a:ext uri="{FF2B5EF4-FFF2-40B4-BE49-F238E27FC236}">
                <a16:creationId xmlns:a16="http://schemas.microsoft.com/office/drawing/2014/main" id="{8A454D18-13BF-4890-9C6C-A6C5D6A2EE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856" y="3366388"/>
            <a:ext cx="9419299" cy="899596"/>
          </a:xfrm>
          <a:prstGeom prst="rect">
            <a:avLst/>
          </a:prstGeom>
        </p:spPr>
      </p:pic>
      <p:sp>
        <p:nvSpPr>
          <p:cNvPr id="44" name="Rettangolo 43">
            <a:extLst>
              <a:ext uri="{FF2B5EF4-FFF2-40B4-BE49-F238E27FC236}">
                <a16:creationId xmlns:a16="http://schemas.microsoft.com/office/drawing/2014/main" id="{4020C9C3-8A83-4487-A90C-541E4C7348A2}"/>
              </a:ext>
            </a:extLst>
          </p:cNvPr>
          <p:cNvSpPr/>
          <p:nvPr/>
        </p:nvSpPr>
        <p:spPr>
          <a:xfrm>
            <a:off x="165856" y="4716395"/>
            <a:ext cx="6821098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Prediction</a:t>
            </a: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intervals</a:t>
            </a: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 for Y</a:t>
            </a:r>
            <a:endParaRPr lang="en-US" sz="2000" dirty="0">
              <a:solidFill>
                <a:srgbClr val="003366"/>
              </a:solidFill>
            </a:endParaRPr>
          </a:p>
        </p:txBody>
      </p:sp>
      <p:graphicFrame>
        <p:nvGraphicFramePr>
          <p:cNvPr id="45" name="Oggetto 44">
            <a:extLst>
              <a:ext uri="{FF2B5EF4-FFF2-40B4-BE49-F238E27FC236}">
                <a16:creationId xmlns:a16="http://schemas.microsoft.com/office/drawing/2014/main" id="{923FC0D5-A849-4389-8CDF-E086223059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7228349"/>
              </p:ext>
            </p:extLst>
          </p:nvPr>
        </p:nvGraphicFramePr>
        <p:xfrm>
          <a:off x="271804" y="5308507"/>
          <a:ext cx="4326195" cy="906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5" imgW="2476440" imgH="520560" progId="Equation.3">
                  <p:embed/>
                </p:oleObj>
              </mc:Choice>
              <mc:Fallback>
                <p:oleObj name="Equazione" r:id="rId5" imgW="2476440" imgH="520560" progId="Equation.3">
                  <p:embed/>
                  <p:pic>
                    <p:nvPicPr>
                      <p:cNvPr id="33" name="Oggetto 32">
                        <a:extLst>
                          <a:ext uri="{FF2B5EF4-FFF2-40B4-BE49-F238E27FC236}">
                            <a16:creationId xmlns:a16="http://schemas.microsoft.com/office/drawing/2014/main" id="{B76C29CB-DD73-4DDA-9C89-61554103504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804" y="5308507"/>
                        <a:ext cx="4326195" cy="90656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Rettangolo 46">
            <a:extLst>
              <a:ext uri="{FF2B5EF4-FFF2-40B4-BE49-F238E27FC236}">
                <a16:creationId xmlns:a16="http://schemas.microsoft.com/office/drawing/2014/main" id="{BA1532EC-C51D-46EB-ABAF-75A795BE5FBE}"/>
              </a:ext>
            </a:extLst>
          </p:cNvPr>
          <p:cNvSpPr/>
          <p:nvPr/>
        </p:nvSpPr>
        <p:spPr>
          <a:xfrm>
            <a:off x="1055864" y="6347439"/>
            <a:ext cx="2320382" cy="390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one replicate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8" name="Rettangolo 47">
            <a:extLst>
              <a:ext uri="{FF2B5EF4-FFF2-40B4-BE49-F238E27FC236}">
                <a16:creationId xmlns:a16="http://schemas.microsoft.com/office/drawing/2014/main" id="{59FFB569-42D3-4CCA-B94C-A15C1BA810C7}"/>
              </a:ext>
            </a:extLst>
          </p:cNvPr>
          <p:cNvSpPr/>
          <p:nvPr/>
        </p:nvSpPr>
        <p:spPr>
          <a:xfrm>
            <a:off x="6998677" y="6347440"/>
            <a:ext cx="2320382" cy="390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m </a:t>
            </a:r>
            <a:r>
              <a:rPr lang="it-IT" dirty="0" err="1">
                <a:solidFill>
                  <a:srgbClr val="FF0000"/>
                </a:solidFill>
                <a:sym typeface="Symbol" panose="05050102010706020507" pitchFamily="18" charset="2"/>
              </a:rPr>
              <a:t>replicates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9" name="Segnaposto numero diapositiva 3">
            <a:extLst>
              <a:ext uri="{FF2B5EF4-FFF2-40B4-BE49-F238E27FC236}">
                <a16:creationId xmlns:a16="http://schemas.microsoft.com/office/drawing/2014/main" id="{C28BCAD2-F6C9-4ECA-8CFB-700BB2068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77479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3</a:t>
            </a:fld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E19D6BAD-9B3E-C935-1825-338B50B0CF2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5856" y="764705"/>
            <a:ext cx="3025231" cy="954934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33727CE5-C7AF-1951-21CA-A5F8893B2BB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76246" y="810771"/>
            <a:ext cx="2110154" cy="908868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884CE6AE-E804-D494-BA22-48E0645F2CF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44268" y="5292173"/>
            <a:ext cx="5029200" cy="1133475"/>
          </a:xfrm>
          <a:prstGeom prst="rect">
            <a:avLst/>
          </a:prstGeom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0583E34D-30B4-9AA2-596E-B73604D37C44}"/>
              </a:ext>
            </a:extLst>
          </p:cNvPr>
          <p:cNvSpPr/>
          <p:nvPr/>
        </p:nvSpPr>
        <p:spPr>
          <a:xfrm>
            <a:off x="165382" y="1883572"/>
            <a:ext cx="5603239" cy="390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Note: </a:t>
            </a:r>
            <a:r>
              <a:rPr lang="it-IT" dirty="0" err="1">
                <a:solidFill>
                  <a:srgbClr val="FF0000"/>
                </a:solidFill>
                <a:sym typeface="Symbol" panose="05050102010706020507" pitchFamily="18" charset="2"/>
              </a:rPr>
              <a:t>s</a:t>
            </a:r>
            <a:r>
              <a:rPr lang="it-IT" baseline="-25000" dirty="0" err="1">
                <a:solidFill>
                  <a:srgbClr val="FF0000"/>
                </a:solidFill>
                <a:sym typeface="Symbol" panose="05050102010706020507" pitchFamily="18" charset="2"/>
              </a:rPr>
              <a:t>y</a:t>
            </a:r>
            <a:r>
              <a:rPr lang="it-IT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/x</a:t>
            </a: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 (or S</a:t>
            </a:r>
            <a:r>
              <a:rPr lang="it-IT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Y/X</a:t>
            </a: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it-IT" dirty="0" err="1">
                <a:solidFill>
                  <a:srgbClr val="FF0000"/>
                </a:solidFill>
                <a:sym typeface="Symbol" panose="05050102010706020507" pitchFamily="18" charset="2"/>
              </a:rPr>
              <a:t>is</a:t>
            </a: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FF0000"/>
                </a:solidFill>
                <a:sym typeface="Symbol" panose="05050102010706020507" pitchFamily="18" charset="2"/>
              </a:rPr>
              <a:t>used</a:t>
            </a: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FF0000"/>
                </a:solidFill>
                <a:sym typeface="Symbol" panose="05050102010706020507" pitchFamily="18" charset="2"/>
              </a:rPr>
              <a:t>as</a:t>
            </a: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 the best estimator for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s</a:t>
            </a:r>
            <a:endParaRPr lang="en-US" dirty="0">
              <a:solidFill>
                <a:srgbClr val="FF0000"/>
              </a:solidFill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9756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egnaposto numero diapositiva 3">
            <a:extLst>
              <a:ext uri="{FF2B5EF4-FFF2-40B4-BE49-F238E27FC236}">
                <a16:creationId xmlns:a16="http://schemas.microsoft.com/office/drawing/2014/main" id="{FC2A0EFF-C92F-4DF8-B924-8AFDBC60F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4</a:t>
            </a:fld>
            <a:endParaRPr lang="it-IT" dirty="0"/>
          </a:p>
        </p:txBody>
      </p:sp>
      <p:sp>
        <p:nvSpPr>
          <p:cNvPr id="37" name="Rettangolo 36">
            <a:extLst>
              <a:ext uri="{FF2B5EF4-FFF2-40B4-BE49-F238E27FC236}">
                <a16:creationId xmlns:a16="http://schemas.microsoft.com/office/drawing/2014/main" id="{666A6E93-7EF4-4525-ABCC-1DA0652B85BF}"/>
              </a:ext>
            </a:extLst>
          </p:cNvPr>
          <p:cNvSpPr/>
          <p:nvPr/>
        </p:nvSpPr>
        <p:spPr>
          <a:xfrm>
            <a:off x="152399" y="122167"/>
            <a:ext cx="7608277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ANOVA for </a:t>
            </a: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simple</a:t>
            </a: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 linear </a:t>
            </a: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regression</a:t>
            </a: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 (</a:t>
            </a: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without</a:t>
            </a: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lack</a:t>
            </a: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 of </a:t>
            </a: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fit</a:t>
            </a: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estimation</a:t>
            </a: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)</a:t>
            </a:r>
            <a:endParaRPr lang="en-US" sz="2000" dirty="0">
              <a:solidFill>
                <a:srgbClr val="003366"/>
              </a:solidFill>
            </a:endParaRPr>
          </a:p>
        </p:txBody>
      </p:sp>
      <p:graphicFrame>
        <p:nvGraphicFramePr>
          <p:cNvPr id="38" name="Object 2">
            <a:extLst>
              <a:ext uri="{FF2B5EF4-FFF2-40B4-BE49-F238E27FC236}">
                <a16:creationId xmlns:a16="http://schemas.microsoft.com/office/drawing/2014/main" id="{5D466FCC-136E-4D90-A1AE-D1BF086ABF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3435529"/>
              </p:ext>
            </p:extLst>
          </p:nvPr>
        </p:nvGraphicFramePr>
        <p:xfrm>
          <a:off x="247918" y="797055"/>
          <a:ext cx="5569284" cy="64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2" imgW="2514600" imgH="292100" progId="Equation.3">
                  <p:embed/>
                </p:oleObj>
              </mc:Choice>
              <mc:Fallback>
                <p:oleObj name="Equazione" r:id="rId2" imgW="2514600" imgH="292100" progId="Equation.3">
                  <p:embed/>
                  <p:pic>
                    <p:nvPicPr>
                      <p:cNvPr id="25" name="Object 2">
                        <a:extLst>
                          <a:ext uri="{FF2B5EF4-FFF2-40B4-BE49-F238E27FC236}">
                            <a16:creationId xmlns:a16="http://schemas.microsoft.com/office/drawing/2014/main" id="{C4F9A407-FA8C-45E0-8DA9-678AED3BFEF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918" y="797055"/>
                        <a:ext cx="5569284" cy="6469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C2C65A1E-AC96-4688-98CB-1FE9E48A58AA}"/>
              </a:ext>
            </a:extLst>
          </p:cNvPr>
          <p:cNvSpPr txBox="1"/>
          <p:nvPr/>
        </p:nvSpPr>
        <p:spPr>
          <a:xfrm>
            <a:off x="-85067" y="1464854"/>
            <a:ext cx="556928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/>
              <a:t>     SS</a:t>
            </a:r>
            <a:r>
              <a:rPr lang="it-IT" sz="2400" i="1" baseline="-25000" dirty="0"/>
              <a:t>TOT</a:t>
            </a:r>
            <a:r>
              <a:rPr lang="it-IT" sz="2400" i="1" dirty="0"/>
              <a:t>          =            </a:t>
            </a:r>
            <a:r>
              <a:rPr lang="it-IT" sz="2400" b="1" i="1" dirty="0">
                <a:solidFill>
                  <a:srgbClr val="008000"/>
                </a:solidFill>
              </a:rPr>
              <a:t>SS</a:t>
            </a:r>
            <a:r>
              <a:rPr lang="it-IT" sz="2400" i="1" baseline="-25000" dirty="0">
                <a:solidFill>
                  <a:srgbClr val="008000"/>
                </a:solidFill>
              </a:rPr>
              <a:t>REG</a:t>
            </a:r>
            <a:r>
              <a:rPr lang="it-IT" sz="2400" i="1" dirty="0"/>
              <a:t>      +        </a:t>
            </a:r>
            <a:r>
              <a:rPr lang="it-IT" sz="2400" b="1" i="1" dirty="0">
                <a:solidFill>
                  <a:srgbClr val="0070C0"/>
                </a:solidFill>
              </a:rPr>
              <a:t>SS</a:t>
            </a:r>
            <a:r>
              <a:rPr lang="it-IT" sz="2400" i="1" baseline="-25000" dirty="0">
                <a:solidFill>
                  <a:srgbClr val="0070C0"/>
                </a:solidFill>
              </a:rPr>
              <a:t>RES </a:t>
            </a:r>
          </a:p>
        </p:txBody>
      </p:sp>
      <p:graphicFrame>
        <p:nvGraphicFramePr>
          <p:cNvPr id="40" name="Tabella 39">
            <a:extLst>
              <a:ext uri="{FF2B5EF4-FFF2-40B4-BE49-F238E27FC236}">
                <a16:creationId xmlns:a16="http://schemas.microsoft.com/office/drawing/2014/main" id="{A1B7CB39-22B4-4E1A-8AEC-D8D4BF841B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965583"/>
              </p:ext>
            </p:extLst>
          </p:nvPr>
        </p:nvGraphicFramePr>
        <p:xfrm>
          <a:off x="247918" y="2517817"/>
          <a:ext cx="6933325" cy="2529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2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3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99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89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7673">
                <a:tc>
                  <a:txBody>
                    <a:bodyPr/>
                    <a:lstStyle/>
                    <a:p>
                      <a:pPr algn="ctr"/>
                      <a:r>
                        <a:rPr lang="it-IT" sz="1800" i="1" dirty="0">
                          <a:latin typeface="+mn-lt"/>
                          <a:cs typeface="Times New Roman" pitchFamily="18" charset="0"/>
                        </a:rPr>
                        <a:t>Source  of </a:t>
                      </a:r>
                      <a:r>
                        <a:rPr lang="it-IT" sz="1800" i="1" dirty="0" err="1">
                          <a:latin typeface="+mn-lt"/>
                          <a:cs typeface="Times New Roman" pitchFamily="18" charset="0"/>
                        </a:rPr>
                        <a:t>variation</a:t>
                      </a:r>
                      <a:endParaRPr lang="it-IT" sz="1800" i="1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i="1" dirty="0">
                          <a:latin typeface="+mn-lt"/>
                          <a:cs typeface="Times New Roman" pitchFamily="18" charset="0"/>
                        </a:rPr>
                        <a:t>SS</a:t>
                      </a:r>
                    </a:p>
                  </a:txBody>
                  <a:tcPr marL="68580" marR="68580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i="1" baseline="0" dirty="0" err="1">
                          <a:latin typeface="+mn-lt"/>
                          <a:cs typeface="Times New Roman" pitchFamily="18" charset="0"/>
                        </a:rPr>
                        <a:t>df</a:t>
                      </a:r>
                      <a:endParaRPr lang="it-IT" sz="2000" i="1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i="1" dirty="0">
                          <a:latin typeface="+mn-lt"/>
                          <a:cs typeface="Times New Roman" pitchFamily="18" charset="0"/>
                        </a:rPr>
                        <a:t>MS</a:t>
                      </a:r>
                    </a:p>
                  </a:txBody>
                  <a:tcPr marL="68580" marR="68580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i="1" dirty="0">
                          <a:latin typeface="+mn-lt"/>
                          <a:cs typeface="Times New Roman" pitchFamily="18" charset="0"/>
                        </a:rPr>
                        <a:t>E(MS)</a:t>
                      </a:r>
                    </a:p>
                  </a:txBody>
                  <a:tcPr marL="68580" marR="68580" marT="25718" marB="2571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630">
                <a:tc>
                  <a:txBody>
                    <a:bodyPr/>
                    <a:lstStyle/>
                    <a:p>
                      <a:r>
                        <a:rPr lang="it-IT" sz="1800" i="1" dirty="0" err="1">
                          <a:latin typeface="+mn-lt"/>
                          <a:cs typeface="Times New Roman" pitchFamily="18" charset="0"/>
                        </a:rPr>
                        <a:t>Regression</a:t>
                      </a:r>
                      <a:endParaRPr lang="it-IT" sz="1800" i="1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25718" marB="25718" anchor="ctr"/>
                </a:tc>
                <a:tc>
                  <a:txBody>
                    <a:bodyPr/>
                    <a:lstStyle/>
                    <a:p>
                      <a:endParaRPr lang="it-IT" sz="1100" i="1" dirty="0"/>
                    </a:p>
                  </a:txBody>
                  <a:tcPr marL="68580" marR="68580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i="1" dirty="0">
                          <a:latin typeface="+mn-lt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i="1" dirty="0">
                          <a:latin typeface="+mn-lt"/>
                          <a:cs typeface="Times New Roman" pitchFamily="18" charset="0"/>
                        </a:rPr>
                        <a:t>MS</a:t>
                      </a:r>
                      <a:r>
                        <a:rPr lang="it-IT" sz="1800" i="1" baseline="-25000" dirty="0">
                          <a:latin typeface="+mn-lt"/>
                          <a:cs typeface="Times New Roman" pitchFamily="18" charset="0"/>
                        </a:rPr>
                        <a:t>REG</a:t>
                      </a:r>
                    </a:p>
                  </a:txBody>
                  <a:tcPr marL="68580" marR="68580" marT="25718" marB="25718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1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25718" marB="2571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876">
                <a:tc>
                  <a:txBody>
                    <a:bodyPr/>
                    <a:lstStyle/>
                    <a:p>
                      <a:r>
                        <a:rPr lang="it-IT" sz="1800" i="1" dirty="0" err="1">
                          <a:latin typeface="+mn-lt"/>
                          <a:cs typeface="Times New Roman" pitchFamily="18" charset="0"/>
                        </a:rPr>
                        <a:t>Residuals</a:t>
                      </a:r>
                      <a:endParaRPr lang="it-IT" sz="1800" i="1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25718" marB="25718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100" i="1" dirty="0"/>
                    </a:p>
                  </a:txBody>
                  <a:tcPr marL="68580" marR="68580" marT="25718" marB="25718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i="1" dirty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i="1" dirty="0">
                          <a:latin typeface="+mn-lt"/>
                        </a:rPr>
                        <a:t>n-2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i="1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 marL="68580" marR="68580" marT="25718" marB="25718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i="1" dirty="0">
                          <a:latin typeface="+mn-lt"/>
                          <a:cs typeface="Times New Roman" pitchFamily="18" charset="0"/>
                        </a:rPr>
                        <a:t>MS</a:t>
                      </a:r>
                      <a:r>
                        <a:rPr lang="it-IT" sz="1800" i="1" baseline="-25000" dirty="0">
                          <a:latin typeface="+mn-lt"/>
                          <a:cs typeface="Times New Roman" pitchFamily="18" charset="0"/>
                        </a:rPr>
                        <a:t>RES</a:t>
                      </a:r>
                    </a:p>
                  </a:txBody>
                  <a:tcPr marL="68580" marR="68580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>
                          <a:latin typeface="Times New Roman" pitchFamily="18" charset="0"/>
                          <a:sym typeface="Symbol" pitchFamily="18" charset="2"/>
                        </a:rPr>
                        <a:t></a:t>
                      </a:r>
                      <a:r>
                        <a:rPr lang="en-US" sz="900" i="1" dirty="0">
                          <a:latin typeface="Times New Roman" pitchFamily="18" charset="0"/>
                          <a:sym typeface="Symbol" pitchFamily="18" charset="2"/>
                        </a:rPr>
                        <a:t>  </a:t>
                      </a:r>
                      <a:r>
                        <a:rPr lang="en-US" sz="1800" baseline="30000" dirty="0">
                          <a:latin typeface="Times New Roman" pitchFamily="18" charset="0"/>
                          <a:sym typeface="Symbol" pitchFamily="18" charset="2"/>
                        </a:rPr>
                        <a:t>2</a:t>
                      </a:r>
                      <a:r>
                        <a:rPr lang="en-US" sz="1800" i="1" dirty="0">
                          <a:latin typeface="Times New Roman" pitchFamily="18" charset="0"/>
                          <a:sym typeface="Symbol" pitchFamily="18" charset="2"/>
                        </a:rPr>
                        <a:t> </a:t>
                      </a:r>
                      <a:endParaRPr lang="it-IT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25718" marB="2571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107">
                <a:tc>
                  <a:txBody>
                    <a:bodyPr/>
                    <a:lstStyle/>
                    <a:p>
                      <a:endParaRPr lang="it-IT" sz="1800" b="1" i="1" dirty="0">
                        <a:latin typeface="+mn-lt"/>
                        <a:cs typeface="Times New Roman" pitchFamily="18" charset="0"/>
                      </a:endParaRPr>
                    </a:p>
                    <a:p>
                      <a:r>
                        <a:rPr lang="it-IT" sz="1800" b="1" i="1" dirty="0">
                          <a:latin typeface="+mn-lt"/>
                          <a:cs typeface="Times New Roman" pitchFamily="18" charset="0"/>
                        </a:rPr>
                        <a:t>Total</a:t>
                      </a:r>
                    </a:p>
                    <a:p>
                      <a:endParaRPr lang="it-IT" sz="800" b="1" i="1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25718" marB="25718" anchor="ctr"/>
                </a:tc>
                <a:tc>
                  <a:txBody>
                    <a:bodyPr/>
                    <a:lstStyle/>
                    <a:p>
                      <a:endParaRPr lang="it-IT" sz="1100" b="1" i="1" dirty="0"/>
                    </a:p>
                  </a:txBody>
                  <a:tcPr marL="68580" marR="68580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i="1" dirty="0">
                          <a:latin typeface="+mn-lt"/>
                          <a:cs typeface="Times New Roman" pitchFamily="18" charset="0"/>
                        </a:rPr>
                        <a:t>n-1</a:t>
                      </a:r>
                    </a:p>
                  </a:txBody>
                  <a:tcPr marL="68580" marR="68580" marT="25718" marB="25718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it-IT" sz="1800" b="1" dirty="0"/>
                    </a:p>
                  </a:txBody>
                  <a:tcPr marL="68580" marR="68580" marT="25718" marB="25718"/>
                </a:tc>
                <a:tc hMerge="1">
                  <a:txBody>
                    <a:bodyPr/>
                    <a:lstStyle/>
                    <a:p>
                      <a:pPr algn="ctr"/>
                      <a:endParaRPr lang="it-IT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41" name="Gruppo 40">
            <a:extLst>
              <a:ext uri="{FF2B5EF4-FFF2-40B4-BE49-F238E27FC236}">
                <a16:creationId xmlns:a16="http://schemas.microsoft.com/office/drawing/2014/main" id="{36903AA2-AB2F-43F3-A1A2-90DEAFA605CB}"/>
              </a:ext>
            </a:extLst>
          </p:cNvPr>
          <p:cNvGrpSpPr/>
          <p:nvPr/>
        </p:nvGrpSpPr>
        <p:grpSpPr>
          <a:xfrm>
            <a:off x="1528245" y="3087089"/>
            <a:ext cx="5261149" cy="1924184"/>
            <a:chOff x="1862992" y="1658209"/>
            <a:chExt cx="5989095" cy="2534969"/>
          </a:xfrm>
        </p:grpSpPr>
        <p:grpSp>
          <p:nvGrpSpPr>
            <p:cNvPr id="42" name="Gruppo 41">
              <a:extLst>
                <a:ext uri="{FF2B5EF4-FFF2-40B4-BE49-F238E27FC236}">
                  <a16:creationId xmlns:a16="http://schemas.microsoft.com/office/drawing/2014/main" id="{527CB156-729D-4906-9ED3-2B65760A96EE}"/>
                </a:ext>
              </a:extLst>
            </p:cNvPr>
            <p:cNvGrpSpPr/>
            <p:nvPr/>
          </p:nvGrpSpPr>
          <p:grpSpPr>
            <a:xfrm>
              <a:off x="1862992" y="1704067"/>
              <a:ext cx="1511518" cy="2489111"/>
              <a:chOff x="1862992" y="1965310"/>
              <a:chExt cx="1511518" cy="2489111"/>
            </a:xfrm>
          </p:grpSpPr>
          <p:graphicFrame>
            <p:nvGraphicFramePr>
              <p:cNvPr id="44" name="Object 2">
                <a:extLst>
                  <a:ext uri="{FF2B5EF4-FFF2-40B4-BE49-F238E27FC236}">
                    <a16:creationId xmlns:a16="http://schemas.microsoft.com/office/drawing/2014/main" id="{EE89D9D2-A784-4214-86BC-51D610E5903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56833911"/>
                  </p:ext>
                </p:extLst>
              </p:nvPr>
            </p:nvGraphicFramePr>
            <p:xfrm>
              <a:off x="1883700" y="2780928"/>
              <a:ext cx="1490810" cy="70533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zione" r:id="rId4" imgW="787400" imgH="279400" progId="Equation.3">
                      <p:embed/>
                    </p:oleObj>
                  </mc:Choice>
                  <mc:Fallback>
                    <p:oleObj name="Equazione" r:id="rId4" imgW="787400" imgH="279400" progId="Equation.3">
                      <p:embed/>
                      <p:pic>
                        <p:nvPicPr>
                          <p:cNvPr id="31" name="Object 2">
                            <a:extLst>
                              <a:ext uri="{FF2B5EF4-FFF2-40B4-BE49-F238E27FC236}">
                                <a16:creationId xmlns:a16="http://schemas.microsoft.com/office/drawing/2014/main" id="{010BB00A-D7FE-4FA1-A700-79EC14E2F65F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83700" y="2780928"/>
                            <a:ext cx="1490810" cy="70533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5" name="Object 2">
                <a:extLst>
                  <a:ext uri="{FF2B5EF4-FFF2-40B4-BE49-F238E27FC236}">
                    <a16:creationId xmlns:a16="http://schemas.microsoft.com/office/drawing/2014/main" id="{357A3977-0328-4920-8CFF-C37B2521D4D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46779136"/>
                  </p:ext>
                </p:extLst>
              </p:nvPr>
            </p:nvGraphicFramePr>
            <p:xfrm>
              <a:off x="1907703" y="3717031"/>
              <a:ext cx="1394629" cy="73739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zione" r:id="rId6" imgW="736600" imgH="292100" progId="Equation.3">
                      <p:embed/>
                    </p:oleObj>
                  </mc:Choice>
                  <mc:Fallback>
                    <p:oleObj name="Equazione" r:id="rId6" imgW="736600" imgH="292100" progId="Equation.3">
                      <p:embed/>
                      <p:pic>
                        <p:nvPicPr>
                          <p:cNvPr id="32" name="Object 2">
                            <a:extLst>
                              <a:ext uri="{FF2B5EF4-FFF2-40B4-BE49-F238E27FC236}">
                                <a16:creationId xmlns:a16="http://schemas.microsoft.com/office/drawing/2014/main" id="{39A8BB62-0275-4406-8C24-B23D6E5CBD07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07703" y="3717031"/>
                            <a:ext cx="1394629" cy="73739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6" name="Object 2">
                <a:extLst>
                  <a:ext uri="{FF2B5EF4-FFF2-40B4-BE49-F238E27FC236}">
                    <a16:creationId xmlns:a16="http://schemas.microsoft.com/office/drawing/2014/main" id="{13BA5A35-1D83-4A0A-8947-3DC03FF98BB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34863819"/>
                  </p:ext>
                </p:extLst>
              </p:nvPr>
            </p:nvGraphicFramePr>
            <p:xfrm>
              <a:off x="1862992" y="1965310"/>
              <a:ext cx="1490810" cy="70533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zione" r:id="rId8" imgW="787400" imgH="279400" progId="Equation.3">
                      <p:embed/>
                    </p:oleObj>
                  </mc:Choice>
                  <mc:Fallback>
                    <p:oleObj name="Equazione" r:id="rId8" imgW="787400" imgH="279400" progId="Equation.3">
                      <p:embed/>
                      <p:pic>
                        <p:nvPicPr>
                          <p:cNvPr id="33" name="Object 2">
                            <a:extLst>
                              <a:ext uri="{FF2B5EF4-FFF2-40B4-BE49-F238E27FC236}">
                                <a16:creationId xmlns:a16="http://schemas.microsoft.com/office/drawing/2014/main" id="{B74F4856-0AA2-40E9-AC8C-FFBB770C3F3E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62992" y="1965310"/>
                            <a:ext cx="1490810" cy="70533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43" name="Object 2">
              <a:extLst>
                <a:ext uri="{FF2B5EF4-FFF2-40B4-BE49-F238E27FC236}">
                  <a16:creationId xmlns:a16="http://schemas.microsoft.com/office/drawing/2014/main" id="{3FECB5EC-2FF3-4CFB-A188-92B7DB72A76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47403872"/>
                </p:ext>
              </p:extLst>
            </p:nvPr>
          </p:nvGraphicFramePr>
          <p:xfrm>
            <a:off x="6553175" y="1658209"/>
            <a:ext cx="1298912" cy="5922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zione" r:id="rId10" imgW="660400" imgH="228600" progId="Equation.3">
                    <p:embed/>
                  </p:oleObj>
                </mc:Choice>
                <mc:Fallback>
                  <p:oleObj name="Equazione" r:id="rId10" imgW="660400" imgH="228600" progId="Equation.3">
                    <p:embed/>
                    <p:pic>
                      <p:nvPicPr>
                        <p:cNvPr id="30" name="Object 2">
                          <a:extLst>
                            <a:ext uri="{FF2B5EF4-FFF2-40B4-BE49-F238E27FC236}">
                              <a16:creationId xmlns:a16="http://schemas.microsoft.com/office/drawing/2014/main" id="{A524D445-C9B1-4CB7-8C30-4C56B552C42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53175" y="1658209"/>
                          <a:ext cx="1298912" cy="5922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7" name="Object 3">
            <a:extLst>
              <a:ext uri="{FF2B5EF4-FFF2-40B4-BE49-F238E27FC236}">
                <a16:creationId xmlns:a16="http://schemas.microsoft.com/office/drawing/2014/main" id="{D1C39E2B-1F1F-42B9-99CF-5F0E4089D6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123706"/>
              </p:ext>
            </p:extLst>
          </p:nvPr>
        </p:nvGraphicFramePr>
        <p:xfrm>
          <a:off x="8727674" y="3528483"/>
          <a:ext cx="2280525" cy="9230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12" imgW="1066800" imgH="431800" progId="Equation.3">
                  <p:embed/>
                </p:oleObj>
              </mc:Choice>
              <mc:Fallback>
                <p:oleObj name="Equazione" r:id="rId12" imgW="1066800" imgH="431800" progId="Equation.3">
                  <p:embed/>
                  <p:pic>
                    <p:nvPicPr>
                      <p:cNvPr id="34" name="Object 3">
                        <a:extLst>
                          <a:ext uri="{FF2B5EF4-FFF2-40B4-BE49-F238E27FC236}">
                            <a16:creationId xmlns:a16="http://schemas.microsoft.com/office/drawing/2014/main" id="{AFC64338-CBCB-439A-80AD-B867C15F5F6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27674" y="3528483"/>
                        <a:ext cx="2280525" cy="9230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Rettangolo 47">
            <a:extLst>
              <a:ext uri="{FF2B5EF4-FFF2-40B4-BE49-F238E27FC236}">
                <a16:creationId xmlns:a16="http://schemas.microsoft.com/office/drawing/2014/main" id="{19D88819-1911-49DE-852F-B63462887DB9}"/>
              </a:ext>
            </a:extLst>
          </p:cNvPr>
          <p:cNvSpPr/>
          <p:nvPr/>
        </p:nvSpPr>
        <p:spPr>
          <a:xfrm>
            <a:off x="7713065" y="2875492"/>
            <a:ext cx="4309745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it-IT" sz="2000" dirty="0" err="1">
                <a:solidFill>
                  <a:srgbClr val="FF0000"/>
                </a:solidFill>
                <a:sym typeface="Symbol" panose="05050102010706020507" pitchFamily="18" charset="2"/>
              </a:rPr>
              <a:t>Criterion</a:t>
            </a:r>
            <a:r>
              <a:rPr lang="it-IT" sz="2000" dirty="0">
                <a:solidFill>
                  <a:srgbClr val="FF0000"/>
                </a:solidFill>
                <a:sym typeface="Symbol" panose="05050102010706020507" pitchFamily="18" charset="2"/>
              </a:rPr>
              <a:t> for </a:t>
            </a:r>
            <a:r>
              <a:rPr lang="it-IT" sz="2000" dirty="0" err="1">
                <a:solidFill>
                  <a:srgbClr val="FF0000"/>
                </a:solidFill>
                <a:sym typeface="Symbol" panose="05050102010706020507" pitchFamily="18" charset="2"/>
              </a:rPr>
              <a:t>significance</a:t>
            </a:r>
            <a:r>
              <a:rPr lang="it-IT" sz="2000" dirty="0">
                <a:solidFill>
                  <a:srgbClr val="FF0000"/>
                </a:solidFill>
                <a:sym typeface="Symbol" panose="05050102010706020507" pitchFamily="18" charset="2"/>
              </a:rPr>
              <a:t> of </a:t>
            </a:r>
            <a:r>
              <a:rPr lang="it-IT" sz="2000" dirty="0" err="1">
                <a:solidFill>
                  <a:srgbClr val="FF0000"/>
                </a:solidFill>
                <a:sym typeface="Symbol" panose="05050102010706020507" pitchFamily="18" charset="2"/>
              </a:rPr>
              <a:t>regression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655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3">
            <a:extLst>
              <a:ext uri="{FF2B5EF4-FFF2-40B4-BE49-F238E27FC236}">
                <a16:creationId xmlns:a16="http://schemas.microsoft.com/office/drawing/2014/main" id="{CED348EC-37D1-4B3D-A3FD-94AAFD498FB2}"/>
              </a:ext>
            </a:extLst>
          </p:cNvPr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047CF72-88AE-42E3-9158-D8B1E1F38CE4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23" name="Segnaposto numero diapositiva 3">
            <a:extLst>
              <a:ext uri="{FF2B5EF4-FFF2-40B4-BE49-F238E27FC236}">
                <a16:creationId xmlns:a16="http://schemas.microsoft.com/office/drawing/2014/main" id="{49950E42-6ECC-4C40-BF2C-4D43E6D3D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5</a:t>
            </a:fld>
            <a:endParaRPr lang="it-IT" dirty="0"/>
          </a:p>
        </p:txBody>
      </p:sp>
      <p:sp>
        <p:nvSpPr>
          <p:cNvPr id="36" name="Rettangolo 35">
            <a:extLst>
              <a:ext uri="{FF2B5EF4-FFF2-40B4-BE49-F238E27FC236}">
                <a16:creationId xmlns:a16="http://schemas.microsoft.com/office/drawing/2014/main" id="{6886EBBA-7D92-44DD-B672-9E5D8C5DEF58}"/>
              </a:ext>
            </a:extLst>
          </p:cNvPr>
          <p:cNvSpPr/>
          <p:nvPr/>
        </p:nvSpPr>
        <p:spPr>
          <a:xfrm>
            <a:off x="152399" y="122167"/>
            <a:ext cx="7608277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ANOVA for </a:t>
            </a: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simple</a:t>
            </a: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 linear </a:t>
            </a: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regression</a:t>
            </a: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 (with </a:t>
            </a: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lack</a:t>
            </a: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 of </a:t>
            </a: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fit</a:t>
            </a: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estimation</a:t>
            </a: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)</a:t>
            </a:r>
            <a:endParaRPr lang="en-US" sz="2000" dirty="0">
              <a:solidFill>
                <a:srgbClr val="003366"/>
              </a:solidFill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8C2C9D19-1CAB-46FA-94A7-3E6532A84C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014" y="6017213"/>
            <a:ext cx="4546847" cy="767371"/>
          </a:xfrm>
          <a:prstGeom prst="rect">
            <a:avLst/>
          </a:prstGeom>
        </p:spPr>
      </p:pic>
      <p:sp>
        <p:nvSpPr>
          <p:cNvPr id="48" name="Rettangolo 47">
            <a:extLst>
              <a:ext uri="{FF2B5EF4-FFF2-40B4-BE49-F238E27FC236}">
                <a16:creationId xmlns:a16="http://schemas.microsoft.com/office/drawing/2014/main" id="{907A5496-BB8C-4279-BF8B-00649440560F}"/>
              </a:ext>
            </a:extLst>
          </p:cNvPr>
          <p:cNvSpPr/>
          <p:nvPr/>
        </p:nvSpPr>
        <p:spPr>
          <a:xfrm>
            <a:off x="285701" y="5597672"/>
            <a:ext cx="4309745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it-IT" sz="2000" dirty="0" err="1">
                <a:solidFill>
                  <a:srgbClr val="FF0000"/>
                </a:solidFill>
                <a:sym typeface="Symbol" panose="05050102010706020507" pitchFamily="18" charset="2"/>
              </a:rPr>
              <a:t>Criterion</a:t>
            </a:r>
            <a:r>
              <a:rPr lang="it-IT" sz="2000" dirty="0">
                <a:solidFill>
                  <a:srgbClr val="FF0000"/>
                </a:solidFill>
                <a:sym typeface="Symbol" panose="05050102010706020507" pitchFamily="18" charset="2"/>
              </a:rPr>
              <a:t> for </a:t>
            </a:r>
            <a:r>
              <a:rPr lang="it-IT" sz="2000" dirty="0" err="1">
                <a:solidFill>
                  <a:srgbClr val="FF0000"/>
                </a:solidFill>
                <a:sym typeface="Symbol" panose="05050102010706020507" pitchFamily="18" charset="2"/>
              </a:rPr>
              <a:t>lack</a:t>
            </a:r>
            <a:r>
              <a:rPr lang="it-IT" sz="2000" dirty="0">
                <a:solidFill>
                  <a:srgbClr val="FF0000"/>
                </a:solidFill>
                <a:sym typeface="Symbol" panose="05050102010706020507" pitchFamily="18" charset="2"/>
              </a:rPr>
              <a:t> of </a:t>
            </a:r>
            <a:r>
              <a:rPr lang="it-IT" sz="2000" dirty="0" err="1">
                <a:solidFill>
                  <a:srgbClr val="FF0000"/>
                </a:solidFill>
                <a:sym typeface="Symbol" panose="05050102010706020507" pitchFamily="18" charset="2"/>
              </a:rPr>
              <a:t>fit</a:t>
            </a:r>
            <a:r>
              <a:rPr lang="it-IT" sz="20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it-IT" sz="2000" dirty="0" err="1">
                <a:solidFill>
                  <a:srgbClr val="FF0000"/>
                </a:solidFill>
                <a:sym typeface="Symbol" panose="05050102010706020507" pitchFamily="18" charset="2"/>
              </a:rPr>
              <a:t>assessment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16" name="Tabella 15">
            <a:extLst>
              <a:ext uri="{FF2B5EF4-FFF2-40B4-BE49-F238E27FC236}">
                <a16:creationId xmlns:a16="http://schemas.microsoft.com/office/drawing/2014/main" id="{313CCFFF-2F66-91CC-F5A9-1D4E60A069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901380"/>
              </p:ext>
            </p:extLst>
          </p:nvPr>
        </p:nvGraphicFramePr>
        <p:xfrm>
          <a:off x="442865" y="837135"/>
          <a:ext cx="6965816" cy="4586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8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7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54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87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3352">
                <a:tc>
                  <a:txBody>
                    <a:bodyPr/>
                    <a:lstStyle/>
                    <a:p>
                      <a:pPr algn="ctr"/>
                      <a:r>
                        <a:rPr lang="it-IT" sz="1800" i="1" dirty="0">
                          <a:latin typeface="+mn-lt"/>
                          <a:cs typeface="Times New Roman" pitchFamily="18" charset="0"/>
                        </a:rPr>
                        <a:t>Source  of </a:t>
                      </a:r>
                      <a:r>
                        <a:rPr lang="it-IT" sz="1800" i="1" dirty="0" err="1">
                          <a:latin typeface="+mn-lt"/>
                          <a:cs typeface="Times New Roman" pitchFamily="18" charset="0"/>
                        </a:rPr>
                        <a:t>variation</a:t>
                      </a:r>
                      <a:endParaRPr lang="it-IT" sz="1800" i="1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i="1" dirty="0">
                          <a:latin typeface="+mn-lt"/>
                          <a:cs typeface="Times New Roman" pitchFamily="18" charset="0"/>
                        </a:rPr>
                        <a:t>SS</a:t>
                      </a:r>
                    </a:p>
                  </a:txBody>
                  <a:tcPr marL="68580" marR="68580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i="1" baseline="0" dirty="0" err="1">
                          <a:latin typeface="+mn-lt"/>
                          <a:cs typeface="Times New Roman" pitchFamily="18" charset="0"/>
                        </a:rPr>
                        <a:t>df</a:t>
                      </a:r>
                      <a:endParaRPr lang="it-IT" sz="1800" i="1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i="1" dirty="0">
                          <a:latin typeface="+mn-lt"/>
                          <a:cs typeface="Times New Roman" pitchFamily="18" charset="0"/>
                        </a:rPr>
                        <a:t>MS</a:t>
                      </a:r>
                    </a:p>
                  </a:txBody>
                  <a:tcPr marL="68580" marR="68580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i="1" dirty="0">
                          <a:latin typeface="+mn-lt"/>
                          <a:cs typeface="Times New Roman" pitchFamily="18" charset="0"/>
                        </a:rPr>
                        <a:t>E(MS)</a:t>
                      </a:r>
                    </a:p>
                  </a:txBody>
                  <a:tcPr marL="68580" marR="68580" marT="25718" marB="2571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8470">
                <a:tc>
                  <a:txBody>
                    <a:bodyPr/>
                    <a:lstStyle/>
                    <a:p>
                      <a:r>
                        <a:rPr lang="it-IT" sz="1800" i="1" dirty="0">
                          <a:latin typeface="+mn-lt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80" marR="68580" marT="25718" marB="25718" anchor="ctr"/>
                </a:tc>
                <a:tc>
                  <a:txBody>
                    <a:bodyPr/>
                    <a:lstStyle/>
                    <a:p>
                      <a:endParaRPr lang="it-IT" sz="1800" i="1" dirty="0">
                        <a:latin typeface="+mn-lt"/>
                      </a:endParaRPr>
                    </a:p>
                  </a:txBody>
                  <a:tcPr marL="68580" marR="68580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i="1" dirty="0">
                          <a:latin typeface="+mn-lt"/>
                          <a:cs typeface="Times New Roman" pitchFamily="18" charset="0"/>
                        </a:rPr>
                        <a:t>N-1</a:t>
                      </a:r>
                    </a:p>
                  </a:txBody>
                  <a:tcPr marL="68580" marR="68580" marT="25718" marB="25718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it-IT" sz="1800" i="1" baseline="-25000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25718" marB="25718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1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25718" marB="2571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7075">
                <a:tc>
                  <a:txBody>
                    <a:bodyPr/>
                    <a:lstStyle/>
                    <a:p>
                      <a:r>
                        <a:rPr lang="it-IT" sz="1800" i="1" dirty="0" err="1">
                          <a:latin typeface="+mn-lt"/>
                          <a:cs typeface="Times New Roman" pitchFamily="18" charset="0"/>
                        </a:rPr>
                        <a:t>Regression</a:t>
                      </a:r>
                      <a:endParaRPr lang="it-IT" sz="1800" i="1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25718" marB="25718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By</a:t>
                      </a:r>
                      <a:endParaRPr kumimoji="0" lang="it-IT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8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subtraction</a:t>
                      </a:r>
                      <a:endParaRPr kumimoji="0" lang="it-IT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i="1" dirty="0">
                          <a:latin typeface="+mn-lt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25718" marB="25718" anchor="ctr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1" i="1" dirty="0"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i="1" dirty="0">
                          <a:latin typeface="+mn-lt"/>
                          <a:cs typeface="Times New Roman" pitchFamily="18" charset="0"/>
                        </a:rPr>
                        <a:t>MS</a:t>
                      </a:r>
                      <a:r>
                        <a:rPr lang="it-IT" sz="1800" i="1" baseline="-25000" dirty="0">
                          <a:latin typeface="+mn-lt"/>
                          <a:cs typeface="Times New Roman" pitchFamily="18" charset="0"/>
                        </a:rPr>
                        <a:t>REG</a:t>
                      </a:r>
                    </a:p>
                    <a:p>
                      <a:pPr algn="ctr"/>
                      <a:endParaRPr lang="it-IT" sz="1800" i="1" baseline="-25000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25718" marB="25718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i="1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25718" marB="2571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8470">
                <a:tc>
                  <a:txBody>
                    <a:bodyPr/>
                    <a:lstStyle/>
                    <a:p>
                      <a:r>
                        <a:rPr lang="it-IT" sz="1800" i="1" dirty="0" err="1">
                          <a:latin typeface="+mn-lt"/>
                          <a:cs typeface="Times New Roman" pitchFamily="18" charset="0"/>
                        </a:rPr>
                        <a:t>Residuals</a:t>
                      </a:r>
                      <a:endParaRPr lang="it-IT" sz="1800" i="1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25718" marB="25718" anchor="ctr"/>
                </a:tc>
                <a:tc>
                  <a:txBody>
                    <a:bodyPr/>
                    <a:lstStyle/>
                    <a:p>
                      <a:endParaRPr lang="it-IT" sz="1800" i="1" dirty="0">
                        <a:latin typeface="+mn-lt"/>
                      </a:endParaRPr>
                    </a:p>
                  </a:txBody>
                  <a:tcPr marL="68580" marR="68580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i="1" dirty="0">
                          <a:latin typeface="+mn-lt"/>
                          <a:cs typeface="Times New Roman" pitchFamily="18" charset="0"/>
                        </a:rPr>
                        <a:t>N-2</a:t>
                      </a:r>
                    </a:p>
                  </a:txBody>
                  <a:tcPr marL="68580" marR="68580" marT="25718" marB="25718" anchor="ctr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i="0" dirty="0"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i="1" dirty="0">
                          <a:latin typeface="+mn-lt"/>
                          <a:cs typeface="Times New Roman" pitchFamily="18" charset="0"/>
                        </a:rPr>
                        <a:t>MS</a:t>
                      </a:r>
                      <a:r>
                        <a:rPr lang="it-IT" sz="1800" i="1" baseline="-25000" dirty="0">
                          <a:latin typeface="+mn-lt"/>
                          <a:cs typeface="Times New Roman" pitchFamily="18" charset="0"/>
                        </a:rPr>
                        <a:t>RES</a:t>
                      </a:r>
                    </a:p>
                    <a:p>
                      <a:pPr algn="ctr"/>
                      <a:endParaRPr lang="it-IT" sz="1800" i="1" baseline="-25000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25718" marB="25718" anchor="ctr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i="0" dirty="0">
                        <a:latin typeface="+mn-lt"/>
                        <a:sym typeface="Symbol" pitchFamily="18" charset="2"/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i="0" dirty="0">
                          <a:latin typeface="+mn-lt"/>
                          <a:sym typeface="Symbol" pitchFamily="18" charset="2"/>
                        </a:rPr>
                        <a:t></a:t>
                      </a:r>
                      <a:r>
                        <a:rPr lang="en-US" sz="2200" b="0" baseline="30000" dirty="0">
                          <a:latin typeface="+mn-lt"/>
                          <a:sym typeface="Symbol" pitchFamily="18" charset="2"/>
                        </a:rPr>
                        <a:t>2</a:t>
                      </a:r>
                      <a:r>
                        <a:rPr lang="en-US" sz="2200" b="0" i="1" dirty="0">
                          <a:latin typeface="+mn-lt"/>
                          <a:sym typeface="Symbol" pitchFamily="18" charset="2"/>
                        </a:rPr>
                        <a:t> </a:t>
                      </a:r>
                      <a:endParaRPr lang="it-IT" sz="2200" b="0" i="1" dirty="0">
                        <a:latin typeface="+mn-lt"/>
                        <a:cs typeface="Times New Roman" pitchFamily="18" charset="0"/>
                      </a:endParaRPr>
                    </a:p>
                    <a:p>
                      <a:pPr algn="ctr"/>
                      <a:endParaRPr lang="it-IT" sz="1800" i="1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25718" marB="2571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1311">
                <a:tc>
                  <a:txBody>
                    <a:bodyPr/>
                    <a:lstStyle/>
                    <a:p>
                      <a:r>
                        <a:rPr lang="it-IT" sz="1800" i="1" dirty="0" err="1">
                          <a:latin typeface="+mn-lt"/>
                          <a:cs typeface="Times New Roman" pitchFamily="18" charset="0"/>
                        </a:rPr>
                        <a:t>Lack</a:t>
                      </a:r>
                      <a:r>
                        <a:rPr lang="it-IT" sz="1800" i="1" dirty="0">
                          <a:latin typeface="+mn-lt"/>
                          <a:cs typeface="Times New Roman" pitchFamily="18" charset="0"/>
                        </a:rPr>
                        <a:t> of </a:t>
                      </a:r>
                      <a:r>
                        <a:rPr lang="it-IT" sz="1800" i="1" dirty="0" err="1">
                          <a:latin typeface="+mn-lt"/>
                          <a:cs typeface="Times New Roman" pitchFamily="18" charset="0"/>
                        </a:rPr>
                        <a:t>Fit</a:t>
                      </a:r>
                      <a:endParaRPr lang="it-IT" sz="1800" i="1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25718" marB="25718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i="1" dirty="0" err="1">
                          <a:latin typeface="+mn-lt"/>
                        </a:rPr>
                        <a:t>By</a:t>
                      </a:r>
                      <a:endParaRPr lang="it-IT" sz="1800" i="1" dirty="0">
                        <a:latin typeface="+mn-lt"/>
                      </a:endParaRPr>
                    </a:p>
                    <a:p>
                      <a:pPr algn="ctr"/>
                      <a:r>
                        <a:rPr lang="it-IT" sz="1800" i="1" dirty="0">
                          <a:latin typeface="+mn-lt"/>
                        </a:rPr>
                        <a:t> </a:t>
                      </a:r>
                      <a:r>
                        <a:rPr lang="it-IT" sz="1800" i="1" dirty="0" err="1">
                          <a:latin typeface="+mn-lt"/>
                        </a:rPr>
                        <a:t>subtraction</a:t>
                      </a:r>
                      <a:endParaRPr lang="it-IT" sz="1800" i="1" dirty="0">
                        <a:latin typeface="+mn-lt"/>
                      </a:endParaRPr>
                    </a:p>
                  </a:txBody>
                  <a:tcPr marL="68580" marR="68580" marT="25718" marB="25718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i="1" dirty="0">
                          <a:latin typeface="+mn-lt"/>
                        </a:rPr>
                        <a:t>h-2</a:t>
                      </a:r>
                    </a:p>
                  </a:txBody>
                  <a:tcPr marL="68580" marR="68580" marT="25718" marB="25718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i="1" dirty="0" err="1">
                          <a:latin typeface="+mn-lt"/>
                          <a:cs typeface="Times New Roman" pitchFamily="18" charset="0"/>
                        </a:rPr>
                        <a:t>MS</a:t>
                      </a:r>
                      <a:r>
                        <a:rPr lang="it-IT" sz="1800" i="1" baseline="-25000" dirty="0" err="1">
                          <a:latin typeface="+mn-lt"/>
                          <a:cs typeface="Times New Roman" pitchFamily="18" charset="0"/>
                        </a:rPr>
                        <a:t>LoF</a:t>
                      </a:r>
                      <a:endParaRPr lang="it-IT" sz="1800" i="1" baseline="-25000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25718" marB="25718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800" i="1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25718" marB="25718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1311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i="1" dirty="0"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i="1" dirty="0">
                          <a:latin typeface="+mn-lt"/>
                          <a:cs typeface="Times New Roman" pitchFamily="18" charset="0"/>
                        </a:rPr>
                        <a:t>Pure </a:t>
                      </a:r>
                      <a:r>
                        <a:rPr lang="it-IT" sz="1800" i="1" dirty="0" err="1">
                          <a:latin typeface="+mn-lt"/>
                          <a:cs typeface="Times New Roman" pitchFamily="18" charset="0"/>
                        </a:rPr>
                        <a:t>error</a:t>
                      </a:r>
                      <a:endParaRPr lang="it-IT" sz="1800" i="1" dirty="0">
                        <a:latin typeface="+mn-lt"/>
                        <a:cs typeface="Times New Roman" pitchFamily="18" charset="0"/>
                      </a:endParaRPr>
                    </a:p>
                    <a:p>
                      <a:endParaRPr lang="it-IT" sz="1800" i="1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25718" marB="25718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800" i="1" dirty="0">
                        <a:latin typeface="+mn-lt"/>
                      </a:endParaRPr>
                    </a:p>
                  </a:txBody>
                  <a:tcPr marL="68580" marR="68580" marT="25718" marB="25718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i="1" dirty="0"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i="1" dirty="0">
                          <a:latin typeface="+mn-lt"/>
                          <a:cs typeface="Times New Roman" pitchFamily="18" charset="0"/>
                        </a:rPr>
                        <a:t>N-h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i="1" dirty="0">
                        <a:latin typeface="+mn-lt"/>
                      </a:endParaRPr>
                    </a:p>
                  </a:txBody>
                  <a:tcPr marL="68580" marR="68580" marT="25718" marB="25718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1" i="1" dirty="0"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i="1" dirty="0" err="1">
                          <a:latin typeface="+mn-lt"/>
                          <a:cs typeface="Times New Roman" pitchFamily="18" charset="0"/>
                        </a:rPr>
                        <a:t>MS</a:t>
                      </a:r>
                      <a:r>
                        <a:rPr lang="it-IT" sz="1800" b="0" i="1" baseline="-25000" dirty="0" err="1">
                          <a:latin typeface="+mn-lt"/>
                          <a:cs typeface="Times New Roman" pitchFamily="18" charset="0"/>
                        </a:rPr>
                        <a:t>p.e</a:t>
                      </a:r>
                      <a:r>
                        <a:rPr lang="it-IT" sz="1800" b="0" i="1" baseline="-25000" dirty="0">
                          <a:latin typeface="+mn-lt"/>
                          <a:cs typeface="Times New Roman" pitchFamily="18" charset="0"/>
                        </a:rPr>
                        <a:t>.</a:t>
                      </a:r>
                      <a:endParaRPr lang="it-IT" sz="1800" i="1" baseline="-25000" dirty="0">
                        <a:latin typeface="+mn-lt"/>
                        <a:cs typeface="Times New Roman" pitchFamily="18" charset="0"/>
                      </a:endParaRPr>
                    </a:p>
                    <a:p>
                      <a:pPr algn="ctr"/>
                      <a:endParaRPr lang="it-IT" sz="1800" i="1" baseline="-25000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25718" marB="25718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800" i="1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25718" marB="25718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7" name="Object 1">
            <a:extLst>
              <a:ext uri="{FF2B5EF4-FFF2-40B4-BE49-F238E27FC236}">
                <a16:creationId xmlns:a16="http://schemas.microsoft.com/office/drawing/2014/main" id="{47232A63-9A5D-2333-3696-B4B98EC587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4650690"/>
              </p:ext>
            </p:extLst>
          </p:nvPr>
        </p:nvGraphicFramePr>
        <p:xfrm>
          <a:off x="1663656" y="1438824"/>
          <a:ext cx="1455316" cy="6838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3" imgW="939392" imgH="444307" progId="Equation.3">
                  <p:embed/>
                </p:oleObj>
              </mc:Choice>
              <mc:Fallback>
                <p:oleObj name="Equazione" r:id="rId3" imgW="939392" imgH="444307" progId="Equation.3">
                  <p:embed/>
                  <p:pic>
                    <p:nvPicPr>
                      <p:cNvPr id="12" name="Object 1">
                        <a:extLst>
                          <a:ext uri="{FF2B5EF4-FFF2-40B4-BE49-F238E27FC236}">
                            <a16:creationId xmlns:a16="http://schemas.microsoft.com/office/drawing/2014/main" id="{E86ECEBC-CB87-4EEB-AEBB-CADBE8067FE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3656" y="1438824"/>
                        <a:ext cx="1455316" cy="6838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">
            <a:extLst>
              <a:ext uri="{FF2B5EF4-FFF2-40B4-BE49-F238E27FC236}">
                <a16:creationId xmlns:a16="http://schemas.microsoft.com/office/drawing/2014/main" id="{37D81929-14CF-D05E-471A-6528DDB485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9140835"/>
              </p:ext>
            </p:extLst>
          </p:nvPr>
        </p:nvGraphicFramePr>
        <p:xfrm>
          <a:off x="1663656" y="3130477"/>
          <a:ext cx="1455317" cy="6838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5" imgW="939392" imgH="444307" progId="Equation.3">
                  <p:embed/>
                </p:oleObj>
              </mc:Choice>
              <mc:Fallback>
                <p:oleObj name="Equazione" r:id="rId5" imgW="939392" imgH="444307" progId="Equation.3">
                  <p:embed/>
                  <p:pic>
                    <p:nvPicPr>
                      <p:cNvPr id="13" name="Object 2">
                        <a:extLst>
                          <a:ext uri="{FF2B5EF4-FFF2-40B4-BE49-F238E27FC236}">
                            <a16:creationId xmlns:a16="http://schemas.microsoft.com/office/drawing/2014/main" id="{97A00F9E-860D-4C1B-B89F-F88BE63046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3656" y="3130477"/>
                        <a:ext cx="1455317" cy="6838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">
            <a:extLst>
              <a:ext uri="{FF2B5EF4-FFF2-40B4-BE49-F238E27FC236}">
                <a16:creationId xmlns:a16="http://schemas.microsoft.com/office/drawing/2014/main" id="{A200734A-88B3-D2B6-99D0-6BD234A153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424731"/>
              </p:ext>
            </p:extLst>
          </p:nvPr>
        </p:nvGraphicFramePr>
        <p:xfrm>
          <a:off x="5660985" y="2300762"/>
          <a:ext cx="1376649" cy="476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7" imgW="660400" imgH="228600" progId="Equation.3">
                  <p:embed/>
                </p:oleObj>
              </mc:Choice>
              <mc:Fallback>
                <p:oleObj name="Equazione" r:id="rId7" imgW="660400" imgH="228600" progId="Equation.3">
                  <p:embed/>
                  <p:pic>
                    <p:nvPicPr>
                      <p:cNvPr id="14" name="Object 2">
                        <a:extLst>
                          <a:ext uri="{FF2B5EF4-FFF2-40B4-BE49-F238E27FC236}">
                            <a16:creationId xmlns:a16="http://schemas.microsoft.com/office/drawing/2014/main" id="{1244B8EA-30CF-4582-8749-852C08F39CE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0985" y="2300762"/>
                        <a:ext cx="1376649" cy="4762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3">
            <a:extLst>
              <a:ext uri="{FF2B5EF4-FFF2-40B4-BE49-F238E27FC236}">
                <a16:creationId xmlns:a16="http://schemas.microsoft.com/office/drawing/2014/main" id="{F3597441-8D73-9B72-EAF0-1FE5D0A168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0610829"/>
              </p:ext>
            </p:extLst>
          </p:nvPr>
        </p:nvGraphicFramePr>
        <p:xfrm>
          <a:off x="1663656" y="4645454"/>
          <a:ext cx="1455318" cy="6838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9" imgW="939392" imgH="444307" progId="Equation.3">
                  <p:embed/>
                </p:oleObj>
              </mc:Choice>
              <mc:Fallback>
                <p:oleObj name="Equazione" r:id="rId9" imgW="939392" imgH="444307" progId="Equation.3">
                  <p:embed/>
                  <p:pic>
                    <p:nvPicPr>
                      <p:cNvPr id="15" name="Object 3">
                        <a:extLst>
                          <a:ext uri="{FF2B5EF4-FFF2-40B4-BE49-F238E27FC236}">
                            <a16:creationId xmlns:a16="http://schemas.microsoft.com/office/drawing/2014/main" id="{4E354611-0556-45AD-95A9-7EE0761A925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3656" y="4645454"/>
                        <a:ext cx="1455318" cy="6838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7">
            <a:extLst>
              <a:ext uri="{FF2B5EF4-FFF2-40B4-BE49-F238E27FC236}">
                <a16:creationId xmlns:a16="http://schemas.microsoft.com/office/drawing/2014/main" id="{E87AE65A-314B-FD3F-1AFE-F8078FB52E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6833723"/>
              </p:ext>
            </p:extLst>
          </p:nvPr>
        </p:nvGraphicFramePr>
        <p:xfrm>
          <a:off x="6126550" y="4788465"/>
          <a:ext cx="558650" cy="5080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11" imgW="279279" imgH="253890" progId="Equation.3">
                  <p:embed/>
                </p:oleObj>
              </mc:Choice>
              <mc:Fallback>
                <p:oleObj name="Equazione" r:id="rId11" imgW="279279" imgH="253890" progId="Equation.3">
                  <p:embed/>
                  <p:pic>
                    <p:nvPicPr>
                      <p:cNvPr id="16" name="Object 7">
                        <a:extLst>
                          <a:ext uri="{FF2B5EF4-FFF2-40B4-BE49-F238E27FC236}">
                            <a16:creationId xmlns:a16="http://schemas.microsoft.com/office/drawing/2014/main" id="{DC69D51B-F6D6-476A-8D4B-31B254E1102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6550" y="4788465"/>
                        <a:ext cx="558650" cy="5080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Parentesi graffa aperta 21">
            <a:extLst>
              <a:ext uri="{FF2B5EF4-FFF2-40B4-BE49-F238E27FC236}">
                <a16:creationId xmlns:a16="http://schemas.microsoft.com/office/drawing/2014/main" id="{988135C3-3D35-F48E-442A-8630917FE5E1}"/>
              </a:ext>
            </a:extLst>
          </p:cNvPr>
          <p:cNvSpPr/>
          <p:nvPr/>
        </p:nvSpPr>
        <p:spPr>
          <a:xfrm>
            <a:off x="152399" y="1458413"/>
            <a:ext cx="195960" cy="2389971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24" name="Object 6">
            <a:extLst>
              <a:ext uri="{FF2B5EF4-FFF2-40B4-BE49-F238E27FC236}">
                <a16:creationId xmlns:a16="http://schemas.microsoft.com/office/drawing/2014/main" id="{9B29B28E-8207-6DD5-5DD5-D77D21B0F6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9661535"/>
              </p:ext>
            </p:extLst>
          </p:nvPr>
        </p:nvGraphicFramePr>
        <p:xfrm>
          <a:off x="5741742" y="3848384"/>
          <a:ext cx="1215133" cy="682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13" imgW="787058" imgH="444307" progId="Equation.3">
                  <p:embed/>
                </p:oleObj>
              </mc:Choice>
              <mc:Fallback>
                <p:oleObj name="Equazione" r:id="rId13" imgW="787058" imgH="444307" progId="Equation.3">
                  <p:embed/>
                  <p:pic>
                    <p:nvPicPr>
                      <p:cNvPr id="19" name="Object 6">
                        <a:extLst>
                          <a:ext uri="{FF2B5EF4-FFF2-40B4-BE49-F238E27FC236}">
                            <a16:creationId xmlns:a16="http://schemas.microsoft.com/office/drawing/2014/main" id="{595C4DFD-2E6F-4D1E-86D4-C08A87B62F5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1742" y="3848384"/>
                        <a:ext cx="1215133" cy="6827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Freccia circolare in su 24">
            <a:extLst>
              <a:ext uri="{FF2B5EF4-FFF2-40B4-BE49-F238E27FC236}">
                <a16:creationId xmlns:a16="http://schemas.microsoft.com/office/drawing/2014/main" id="{794B1097-BB22-671E-B718-9DD9691FCC96}"/>
              </a:ext>
            </a:extLst>
          </p:cNvPr>
          <p:cNvSpPr/>
          <p:nvPr/>
        </p:nvSpPr>
        <p:spPr>
          <a:xfrm rot="15978043">
            <a:off x="7296895" y="3681546"/>
            <a:ext cx="1378223" cy="57371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6" name="Parentesi graffa aperta 25">
            <a:extLst>
              <a:ext uri="{FF2B5EF4-FFF2-40B4-BE49-F238E27FC236}">
                <a16:creationId xmlns:a16="http://schemas.microsoft.com/office/drawing/2014/main" id="{F0D98A78-3AE2-36A2-BC16-7FF8D021AB8D}"/>
              </a:ext>
            </a:extLst>
          </p:cNvPr>
          <p:cNvSpPr/>
          <p:nvPr/>
        </p:nvSpPr>
        <p:spPr>
          <a:xfrm rot="10800000">
            <a:off x="7494875" y="3891218"/>
            <a:ext cx="64563" cy="1532601"/>
          </a:xfrm>
          <a:prstGeom prst="leftBrac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219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40FBDB79-7174-4315-87B3-CB7BB45D8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3536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6</a:t>
            </a:fld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2B5C066C-2105-45EE-ABED-72B46B5E7CFF}"/>
              </a:ext>
            </a:extLst>
          </p:cNvPr>
          <p:cNvSpPr/>
          <p:nvPr/>
        </p:nvSpPr>
        <p:spPr>
          <a:xfrm>
            <a:off x="152399" y="122167"/>
            <a:ext cx="7608277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Calibration</a:t>
            </a: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 and inverse </a:t>
            </a: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regression</a:t>
            </a:r>
            <a:endParaRPr lang="en-US" sz="2000" dirty="0">
              <a:solidFill>
                <a:srgbClr val="003366"/>
              </a:solidFill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B98E34F1-907E-4F5A-8EC3-805E95B1AC19}"/>
              </a:ext>
            </a:extLst>
          </p:cNvPr>
          <p:cNvSpPr/>
          <p:nvPr/>
        </p:nvSpPr>
        <p:spPr>
          <a:xfrm>
            <a:off x="227044" y="749679"/>
            <a:ext cx="15087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</a:rPr>
              <a:t>x</a:t>
            </a:r>
            <a:r>
              <a:rPr lang="it-IT" sz="2000" baseline="-25000" dirty="0">
                <a:solidFill>
                  <a:srgbClr val="FF0000"/>
                </a:solidFill>
              </a:rPr>
              <a:t>0</a:t>
            </a:r>
            <a:r>
              <a:rPr lang="it-IT" sz="2000" dirty="0">
                <a:solidFill>
                  <a:srgbClr val="FF0000"/>
                </a:solidFill>
              </a:rPr>
              <a:t> </a:t>
            </a:r>
            <a:r>
              <a:rPr lang="it-IT" sz="2000" dirty="0" err="1">
                <a:solidFill>
                  <a:srgbClr val="FF0000"/>
                </a:solidFill>
              </a:rPr>
              <a:t>estimates</a:t>
            </a:r>
            <a:r>
              <a:rPr lang="it-IT" sz="2000" dirty="0">
                <a:solidFill>
                  <a:srgbClr val="FF0000"/>
                </a:solidFill>
              </a:rPr>
              <a:t> </a:t>
            </a:r>
            <a:endParaRPr lang="it-IT" sz="2000" dirty="0"/>
          </a:p>
        </p:txBody>
      </p:sp>
      <p:graphicFrame>
        <p:nvGraphicFramePr>
          <p:cNvPr id="21" name="Oggetto 20">
            <a:extLst>
              <a:ext uri="{FF2B5EF4-FFF2-40B4-BE49-F238E27FC236}">
                <a16:creationId xmlns:a16="http://schemas.microsoft.com/office/drawing/2014/main" id="{85EE3C22-2621-4316-A4EE-4B25485252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753845"/>
              </p:ext>
            </p:extLst>
          </p:nvPr>
        </p:nvGraphicFramePr>
        <p:xfrm>
          <a:off x="227044" y="1256053"/>
          <a:ext cx="1421056" cy="8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2" imgW="774364" imgH="482391" progId="Equation.3">
                  <p:embed/>
                </p:oleObj>
              </mc:Choice>
              <mc:Fallback>
                <p:oleObj name="Equazione" r:id="rId2" imgW="774364" imgH="482391" progId="Equation.3">
                  <p:embed/>
                  <p:pic>
                    <p:nvPicPr>
                      <p:cNvPr id="6" name="Oggetto 5">
                        <a:extLst>
                          <a:ext uri="{FF2B5EF4-FFF2-40B4-BE49-F238E27FC236}">
                            <a16:creationId xmlns:a16="http://schemas.microsoft.com/office/drawing/2014/main" id="{53093801-4F7B-4C90-8164-B41515F922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44" y="1256053"/>
                        <a:ext cx="1421056" cy="8809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ggetto 21">
            <a:extLst>
              <a:ext uri="{FF2B5EF4-FFF2-40B4-BE49-F238E27FC236}">
                <a16:creationId xmlns:a16="http://schemas.microsoft.com/office/drawing/2014/main" id="{77DAE187-A1C0-4219-95AB-A594E301A9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7069363"/>
              </p:ext>
            </p:extLst>
          </p:nvPr>
        </p:nvGraphicFramePr>
        <p:xfrm>
          <a:off x="2981966" y="1256053"/>
          <a:ext cx="149225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4" imgW="863225" imgH="482391" progId="Equation.3">
                  <p:embed/>
                </p:oleObj>
              </mc:Choice>
              <mc:Fallback>
                <p:oleObj name="Equazione" r:id="rId4" imgW="863225" imgH="482391" progId="Equation.3">
                  <p:embed/>
                  <p:pic>
                    <p:nvPicPr>
                      <p:cNvPr id="7" name="Oggetto 6">
                        <a:extLst>
                          <a:ext uri="{FF2B5EF4-FFF2-40B4-BE49-F238E27FC236}">
                            <a16:creationId xmlns:a16="http://schemas.microsoft.com/office/drawing/2014/main" id="{AF536E04-BD34-4A70-A195-35961546809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1966" y="1256053"/>
                        <a:ext cx="1492250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ggetto 22">
            <a:extLst>
              <a:ext uri="{FF2B5EF4-FFF2-40B4-BE49-F238E27FC236}">
                <a16:creationId xmlns:a16="http://schemas.microsoft.com/office/drawing/2014/main" id="{5EECBBBE-6A42-4143-98E5-10A1953325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0169232"/>
              </p:ext>
            </p:extLst>
          </p:nvPr>
        </p:nvGraphicFramePr>
        <p:xfrm>
          <a:off x="4849460" y="1256053"/>
          <a:ext cx="1731493" cy="801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6" imgW="927100" imgH="431800" progId="Equation.3">
                  <p:embed/>
                </p:oleObj>
              </mc:Choice>
              <mc:Fallback>
                <p:oleObj name="Equazione" r:id="rId6" imgW="927100" imgH="431800" progId="Equation.3">
                  <p:embed/>
                  <p:pic>
                    <p:nvPicPr>
                      <p:cNvPr id="8" name="Oggetto 7">
                        <a:extLst>
                          <a:ext uri="{FF2B5EF4-FFF2-40B4-BE49-F238E27FC236}">
                            <a16:creationId xmlns:a16="http://schemas.microsoft.com/office/drawing/2014/main" id="{4B4A33C4-6193-4CC0-9C2F-EA9CD3E284E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9460" y="1256053"/>
                        <a:ext cx="1731493" cy="8013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ttangolo 24">
            <a:extLst>
              <a:ext uri="{FF2B5EF4-FFF2-40B4-BE49-F238E27FC236}">
                <a16:creationId xmlns:a16="http://schemas.microsoft.com/office/drawing/2014/main" id="{EBC3AEF6-08B1-4C85-8117-1E668E148D6F}"/>
              </a:ext>
            </a:extLst>
          </p:cNvPr>
          <p:cNvSpPr/>
          <p:nvPr/>
        </p:nvSpPr>
        <p:spPr>
          <a:xfrm>
            <a:off x="226401" y="2274082"/>
            <a:ext cx="1508746" cy="390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one replicate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Rettangolo 25">
            <a:extLst>
              <a:ext uri="{FF2B5EF4-FFF2-40B4-BE49-F238E27FC236}">
                <a16:creationId xmlns:a16="http://schemas.microsoft.com/office/drawing/2014/main" id="{D07CA0F8-3C5D-4DEE-A2BD-09064E8D6272}"/>
              </a:ext>
            </a:extLst>
          </p:cNvPr>
          <p:cNvSpPr/>
          <p:nvPr/>
        </p:nvSpPr>
        <p:spPr>
          <a:xfrm>
            <a:off x="3486897" y="2274082"/>
            <a:ext cx="2320382" cy="390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m </a:t>
            </a:r>
            <a:r>
              <a:rPr lang="it-IT" dirty="0" err="1">
                <a:solidFill>
                  <a:srgbClr val="FF0000"/>
                </a:solidFill>
                <a:sym typeface="Symbol" panose="05050102010706020507" pitchFamily="18" charset="2"/>
              </a:rPr>
              <a:t>replicates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Rettangolo 26">
            <a:extLst>
              <a:ext uri="{FF2B5EF4-FFF2-40B4-BE49-F238E27FC236}">
                <a16:creationId xmlns:a16="http://schemas.microsoft.com/office/drawing/2014/main" id="{188DB467-50DF-4F25-8EE0-6152B81ABACE}"/>
              </a:ext>
            </a:extLst>
          </p:cNvPr>
          <p:cNvSpPr/>
          <p:nvPr/>
        </p:nvSpPr>
        <p:spPr>
          <a:xfrm>
            <a:off x="152399" y="3228945"/>
            <a:ext cx="58165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solidFill>
                  <a:srgbClr val="002060"/>
                </a:solidFill>
              </a:rPr>
              <a:t>Confidence </a:t>
            </a:r>
            <a:r>
              <a:rPr lang="it-IT" sz="2000" dirty="0" err="1">
                <a:solidFill>
                  <a:srgbClr val="002060"/>
                </a:solidFill>
              </a:rPr>
              <a:t>interval</a:t>
            </a:r>
            <a:r>
              <a:rPr lang="it-IT" sz="2000" dirty="0">
                <a:solidFill>
                  <a:srgbClr val="002060"/>
                </a:solidFill>
              </a:rPr>
              <a:t> for x</a:t>
            </a:r>
            <a:r>
              <a:rPr lang="it-IT" sz="2000" baseline="-25000" dirty="0">
                <a:solidFill>
                  <a:srgbClr val="002060"/>
                </a:solidFill>
              </a:rPr>
              <a:t>0</a:t>
            </a:r>
            <a:r>
              <a:rPr lang="it-IT" sz="2000" dirty="0">
                <a:solidFill>
                  <a:srgbClr val="002060"/>
                </a:solidFill>
              </a:rPr>
              <a:t>: </a:t>
            </a:r>
            <a:r>
              <a:rPr lang="it-IT" sz="2000" dirty="0" err="1">
                <a:solidFill>
                  <a:srgbClr val="002060"/>
                </a:solidFill>
              </a:rPr>
              <a:t>Wald</a:t>
            </a:r>
            <a:r>
              <a:rPr lang="it-IT" sz="2000" dirty="0">
                <a:solidFill>
                  <a:srgbClr val="002060"/>
                </a:solidFill>
              </a:rPr>
              <a:t> </a:t>
            </a:r>
            <a:r>
              <a:rPr lang="it-IT" sz="2000" dirty="0" err="1">
                <a:solidFill>
                  <a:srgbClr val="002060"/>
                </a:solidFill>
              </a:rPr>
              <a:t>interval</a:t>
            </a:r>
            <a:r>
              <a:rPr lang="it-IT" sz="2000" dirty="0">
                <a:solidFill>
                  <a:srgbClr val="002060"/>
                </a:solidFill>
              </a:rPr>
              <a:t> (m </a:t>
            </a:r>
            <a:r>
              <a:rPr lang="it-IT" sz="2000" dirty="0" err="1">
                <a:solidFill>
                  <a:srgbClr val="002060"/>
                </a:solidFill>
              </a:rPr>
              <a:t>replicates</a:t>
            </a:r>
            <a:r>
              <a:rPr lang="it-IT" sz="2000" dirty="0">
                <a:solidFill>
                  <a:srgbClr val="002060"/>
                </a:solidFill>
              </a:rPr>
              <a:t>)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ACCC0FA5-DD5E-4158-A530-C7BD0CE8118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6549" y="3864636"/>
            <a:ext cx="7419975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777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52AECB40-31A9-4C3D-B532-B3439CE15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7</a:t>
            </a:fld>
            <a:endParaRPr lang="it-IT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9D685E70-7D94-4B87-9F7D-1A289C04BA0C}"/>
              </a:ext>
            </a:extLst>
          </p:cNvPr>
          <p:cNvSpPr/>
          <p:nvPr/>
        </p:nvSpPr>
        <p:spPr>
          <a:xfrm>
            <a:off x="849749" y="153958"/>
            <a:ext cx="104925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solidFill>
                  <a:srgbClr val="FF0000"/>
                </a:solidFill>
                <a:sym typeface="Symbol" panose="05050102010706020507" pitchFamily="18" charset="2"/>
              </a:rPr>
              <a:t>Univariate linear regression of order m</a:t>
            </a:r>
            <a:endParaRPr lang="it-IT" sz="2200" b="1" dirty="0">
              <a:solidFill>
                <a:srgbClr val="FF0000"/>
              </a:solidFill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4C1B9547-DA46-4ED5-AA1A-786ABE9803AD}"/>
              </a:ext>
            </a:extLst>
          </p:cNvPr>
          <p:cNvSpPr/>
          <p:nvPr/>
        </p:nvSpPr>
        <p:spPr>
          <a:xfrm>
            <a:off x="140286" y="782488"/>
            <a:ext cx="7938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Model</a:t>
            </a:r>
            <a:endParaRPr lang="it-IT" dirty="0"/>
          </a:p>
        </p:txBody>
      </p:sp>
      <p:graphicFrame>
        <p:nvGraphicFramePr>
          <p:cNvPr id="11" name="Object 3">
            <a:hlinkClick r:id="" action="ppaction://ole?verb=0"/>
            <a:extLst>
              <a:ext uri="{FF2B5EF4-FFF2-40B4-BE49-F238E27FC236}">
                <a16:creationId xmlns:a16="http://schemas.microsoft.com/office/drawing/2014/main" id="{031E2717-8873-43D0-997B-21B81E05B1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952013"/>
              </p:ext>
            </p:extLst>
          </p:nvPr>
        </p:nvGraphicFramePr>
        <p:xfrm>
          <a:off x="163732" y="1197064"/>
          <a:ext cx="7242637" cy="7748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2" imgW="3124200" imgH="431800" progId="Equation.3">
                  <p:embed/>
                </p:oleObj>
              </mc:Choice>
              <mc:Fallback>
                <p:oleObj name="Equazione" r:id="rId2" imgW="3124200" imgH="431800" progId="Equation.3">
                  <p:embed/>
                  <p:pic>
                    <p:nvPicPr>
                      <p:cNvPr id="15" name="Object 3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1E5432C4-A4E2-4C7D-9577-55D6CEAAAE5E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732" y="1197064"/>
                        <a:ext cx="7242637" cy="7748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ttangolo 11">
            <a:extLst>
              <a:ext uri="{FF2B5EF4-FFF2-40B4-BE49-F238E27FC236}">
                <a16:creationId xmlns:a16="http://schemas.microsoft.com/office/drawing/2014/main" id="{4B3A32C6-6AED-409E-B43B-099FAC066472}"/>
              </a:ext>
            </a:extLst>
          </p:cNvPr>
          <p:cNvSpPr/>
          <p:nvPr/>
        </p:nvSpPr>
        <p:spPr>
          <a:xfrm>
            <a:off x="140285" y="2399448"/>
            <a:ext cx="48497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Matricial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equations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for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responses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and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coefficients</a:t>
            </a:r>
            <a:endParaRPr lang="it-IT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E74A21EC-F30D-492C-900D-C2BC9D16A290}"/>
              </a:ext>
            </a:extLst>
          </p:cNvPr>
          <p:cNvSpPr txBox="1"/>
          <p:nvPr/>
        </p:nvSpPr>
        <p:spPr>
          <a:xfrm>
            <a:off x="163732" y="3350751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rgbClr val="0070C0"/>
                </a:solidFill>
              </a:rPr>
              <a:t>(n</a:t>
            </a:r>
            <a:r>
              <a:rPr lang="it-IT" sz="1400" b="1" dirty="0">
                <a:solidFill>
                  <a:srgbClr val="0070C0"/>
                </a:solidFill>
                <a:sym typeface="Symbol"/>
              </a:rPr>
              <a:t>1)      </a:t>
            </a:r>
            <a:r>
              <a:rPr lang="it-IT" sz="1400" b="1" dirty="0">
                <a:solidFill>
                  <a:srgbClr val="0070C0"/>
                </a:solidFill>
              </a:rPr>
              <a:t>(n</a:t>
            </a:r>
            <a:r>
              <a:rPr lang="it-IT" sz="1400" b="1" dirty="0">
                <a:solidFill>
                  <a:srgbClr val="0070C0"/>
                </a:solidFill>
                <a:sym typeface="Symbol"/>
              </a:rPr>
              <a:t>p) </a:t>
            </a:r>
            <a:r>
              <a:rPr lang="it-IT" sz="1400" b="1" dirty="0">
                <a:solidFill>
                  <a:srgbClr val="0070C0"/>
                </a:solidFill>
              </a:rPr>
              <a:t>(p</a:t>
            </a:r>
            <a:r>
              <a:rPr lang="it-IT" sz="1400" b="1" dirty="0">
                <a:solidFill>
                  <a:srgbClr val="0070C0"/>
                </a:solidFill>
                <a:sym typeface="Symbol"/>
              </a:rPr>
              <a:t>1)   </a:t>
            </a:r>
            <a:r>
              <a:rPr lang="it-IT" sz="1400" b="1" dirty="0">
                <a:solidFill>
                  <a:srgbClr val="0070C0"/>
                </a:solidFill>
              </a:rPr>
              <a:t>(n</a:t>
            </a:r>
            <a:r>
              <a:rPr lang="it-IT" sz="1400" b="1" dirty="0">
                <a:solidFill>
                  <a:srgbClr val="0070C0"/>
                </a:solidFill>
                <a:sym typeface="Symbol"/>
              </a:rPr>
              <a:t>1)           </a:t>
            </a:r>
            <a:endParaRPr lang="it-IT" sz="1400" b="1" dirty="0">
              <a:solidFill>
                <a:srgbClr val="0070C0"/>
              </a:solidFill>
            </a:endParaRPr>
          </a:p>
        </p:txBody>
      </p:sp>
      <p:graphicFrame>
        <p:nvGraphicFramePr>
          <p:cNvPr id="14" name="Oggetto 13">
            <a:extLst>
              <a:ext uri="{FF2B5EF4-FFF2-40B4-BE49-F238E27FC236}">
                <a16:creationId xmlns:a16="http://schemas.microsoft.com/office/drawing/2014/main" id="{F7D0C906-EC02-4F71-A0C8-A4734516C4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0363744"/>
              </p:ext>
            </p:extLst>
          </p:nvPr>
        </p:nvGraphicFramePr>
        <p:xfrm>
          <a:off x="329560" y="2978051"/>
          <a:ext cx="1878950" cy="482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4" imgW="672808" imgH="203112" progId="Equation.3">
                  <p:embed/>
                </p:oleObj>
              </mc:Choice>
              <mc:Fallback>
                <p:oleObj name="Equazione" r:id="rId4" imgW="672808" imgH="203112" progId="Equation.3">
                  <p:embed/>
                  <p:pic>
                    <p:nvPicPr>
                      <p:cNvPr id="7" name="Oggetto 6">
                        <a:extLst>
                          <a:ext uri="{FF2B5EF4-FFF2-40B4-BE49-F238E27FC236}">
                            <a16:creationId xmlns:a16="http://schemas.microsoft.com/office/drawing/2014/main" id="{1EB4BF25-8C2F-4D1B-9F0C-B0B3EB2AE8D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560" y="2978051"/>
                        <a:ext cx="1878950" cy="4829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reccia a destra 4">
            <a:extLst>
              <a:ext uri="{FF2B5EF4-FFF2-40B4-BE49-F238E27FC236}">
                <a16:creationId xmlns:a16="http://schemas.microsoft.com/office/drawing/2014/main" id="{27A3D2C6-FC79-4B3D-9D2F-1C483AF3CDCF}"/>
              </a:ext>
            </a:extLst>
          </p:cNvPr>
          <p:cNvSpPr/>
          <p:nvPr/>
        </p:nvSpPr>
        <p:spPr>
          <a:xfrm>
            <a:off x="3022793" y="3039501"/>
            <a:ext cx="620308" cy="4829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16" name="Object 8">
            <a:extLst>
              <a:ext uri="{FF2B5EF4-FFF2-40B4-BE49-F238E27FC236}">
                <a16:creationId xmlns:a16="http://schemas.microsoft.com/office/drawing/2014/main" id="{DCED2DD5-A0FC-4929-87DD-D584C9BA55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9192121"/>
              </p:ext>
            </p:extLst>
          </p:nvPr>
        </p:nvGraphicFramePr>
        <p:xfrm>
          <a:off x="4193772" y="3039501"/>
          <a:ext cx="2181225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6" imgW="1079500" imgH="228600" progId="Equation.3">
                  <p:embed/>
                </p:oleObj>
              </mc:Choice>
              <mc:Fallback>
                <p:oleObj name="Equazione" r:id="rId6" imgW="1079500" imgH="228600" progId="Equation.3">
                  <p:embed/>
                  <p:pic>
                    <p:nvPicPr>
                      <p:cNvPr id="23" name="Object 8">
                        <a:extLst>
                          <a:ext uri="{FF2B5EF4-FFF2-40B4-BE49-F238E27FC236}">
                            <a16:creationId xmlns:a16="http://schemas.microsoft.com/office/drawing/2014/main" id="{B0EC46B2-9DC3-4C3F-8370-819B9D121B3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3772" y="3039501"/>
                        <a:ext cx="2181225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BBB347A8-D10B-4C21-BBEF-C37A7F467C54}"/>
              </a:ext>
            </a:extLst>
          </p:cNvPr>
          <p:cNvSpPr txBox="1"/>
          <p:nvPr/>
        </p:nvSpPr>
        <p:spPr>
          <a:xfrm>
            <a:off x="4042493" y="3432171"/>
            <a:ext cx="2731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rgbClr val="0070C0"/>
                </a:solidFill>
              </a:rPr>
              <a:t> (p</a:t>
            </a:r>
            <a:r>
              <a:rPr lang="it-IT" sz="1400" b="1" dirty="0">
                <a:solidFill>
                  <a:srgbClr val="0070C0"/>
                </a:solidFill>
                <a:sym typeface="Symbol" panose="05050102010706020507" pitchFamily="18" charset="2"/>
              </a:rPr>
              <a:t>1)         (</a:t>
            </a:r>
            <a:r>
              <a:rPr lang="it-IT" sz="1400" b="1" dirty="0" err="1">
                <a:solidFill>
                  <a:srgbClr val="0070C0"/>
                </a:solidFill>
              </a:rPr>
              <a:t>p</a:t>
            </a:r>
            <a:r>
              <a:rPr lang="it-IT" sz="1400" b="1" dirty="0" err="1">
                <a:solidFill>
                  <a:srgbClr val="0070C0"/>
                </a:solidFill>
                <a:sym typeface="Symbol" panose="05050102010706020507" pitchFamily="18" charset="2"/>
              </a:rPr>
              <a:t>p</a:t>
            </a:r>
            <a:r>
              <a:rPr lang="it-IT" sz="1400" b="1" dirty="0">
                <a:solidFill>
                  <a:srgbClr val="0070C0"/>
                </a:solidFill>
                <a:sym typeface="Symbol" panose="05050102010706020507" pitchFamily="18" charset="2"/>
              </a:rPr>
              <a:t>)            (</a:t>
            </a:r>
            <a:r>
              <a:rPr lang="it-IT" sz="1400" b="1" dirty="0">
                <a:solidFill>
                  <a:srgbClr val="0070C0"/>
                </a:solidFill>
              </a:rPr>
              <a:t>p</a:t>
            </a:r>
            <a:r>
              <a:rPr lang="it-IT" sz="1400" b="1" dirty="0">
                <a:solidFill>
                  <a:srgbClr val="0070C0"/>
                </a:solidFill>
                <a:sym typeface="Symbol" panose="05050102010706020507" pitchFamily="18" charset="2"/>
              </a:rPr>
              <a:t>1)</a:t>
            </a:r>
            <a:r>
              <a:rPr lang="it-IT" sz="1400" b="1" dirty="0">
                <a:solidFill>
                  <a:srgbClr val="0070C0"/>
                </a:solidFill>
              </a:rPr>
              <a:t> </a:t>
            </a: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C711B212-7C57-40E8-8A98-1BA8BE3A6C5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552" y="4692321"/>
            <a:ext cx="6692747" cy="688039"/>
          </a:xfrm>
          <a:prstGeom prst="rect">
            <a:avLst/>
          </a:prstGeom>
        </p:spPr>
      </p:pic>
      <p:sp>
        <p:nvSpPr>
          <p:cNvPr id="19" name="Rettangolo 18">
            <a:extLst>
              <a:ext uri="{FF2B5EF4-FFF2-40B4-BE49-F238E27FC236}">
                <a16:creationId xmlns:a16="http://schemas.microsoft.com/office/drawing/2014/main" id="{D3F14FC8-EF75-4DEA-B77B-2666284E788D}"/>
              </a:ext>
            </a:extLst>
          </p:cNvPr>
          <p:cNvSpPr/>
          <p:nvPr/>
        </p:nvSpPr>
        <p:spPr>
          <a:xfrm>
            <a:off x="137168" y="4201052"/>
            <a:ext cx="6220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Expectation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and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variance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of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vector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b="1" dirty="0">
                <a:solidFill>
                  <a:srgbClr val="003366"/>
                </a:solidFill>
                <a:sym typeface="Symbol" panose="05050102010706020507" pitchFamily="18" charset="2"/>
              </a:rPr>
              <a:t>b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;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unbiased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estimator for </a:t>
            </a:r>
            <a:r>
              <a:rPr lang="it-IT" dirty="0">
                <a:solidFill>
                  <a:srgbClr val="003366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s</a:t>
            </a:r>
            <a:r>
              <a:rPr lang="it-IT" baseline="30000" dirty="0">
                <a:solidFill>
                  <a:srgbClr val="003366"/>
                </a:solidFill>
                <a:sym typeface="Symbol" panose="05050102010706020507" pitchFamily="18" charset="2"/>
              </a:rPr>
              <a:t>2</a:t>
            </a:r>
            <a:endParaRPr lang="it-IT" baseline="300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97B7F20-76F1-4940-9D5D-4A3124F656D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80614" y="4714251"/>
            <a:ext cx="2345009" cy="634306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CC0534E3-52C5-4CEA-83E6-478CF9B5C4D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63732" y="5436032"/>
            <a:ext cx="3657600" cy="1200150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2FE9B2B5-68BB-4294-A161-26E0D5BE3100}"/>
              </a:ext>
            </a:extLst>
          </p:cNvPr>
          <p:cNvSpPr txBox="1"/>
          <p:nvPr/>
        </p:nvSpPr>
        <p:spPr>
          <a:xfrm>
            <a:off x="4525173" y="5963401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m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+ 1</a:t>
            </a:r>
          </a:p>
        </p:txBody>
      </p:sp>
    </p:spTree>
    <p:extLst>
      <p:ext uri="{BB962C8B-B14F-4D97-AF65-F5344CB8AC3E}">
        <p14:creationId xmlns:p14="http://schemas.microsoft.com/office/powerpoint/2010/main" val="1097527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9A58AF01-823C-4C33-BE37-A8047704B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8</a:t>
            </a:fld>
            <a:endParaRPr lang="it-IT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3D0F3C95-1C3B-4985-9630-0EC1F6B06215}"/>
              </a:ext>
            </a:extLst>
          </p:cNvPr>
          <p:cNvSpPr/>
          <p:nvPr/>
        </p:nvSpPr>
        <p:spPr>
          <a:xfrm>
            <a:off x="148891" y="250376"/>
            <a:ext cx="34817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Variance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of a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specific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coefficient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b</a:t>
            </a:r>
            <a:r>
              <a:rPr lang="it-IT" baseline="-25000" dirty="0">
                <a:solidFill>
                  <a:srgbClr val="003366"/>
                </a:solidFill>
                <a:sym typeface="Symbol" panose="05050102010706020507" pitchFamily="18" charset="2"/>
              </a:rPr>
              <a:t>i</a:t>
            </a:r>
            <a:endParaRPr lang="it-IT" baseline="-25000" dirty="0"/>
          </a:p>
        </p:txBody>
      </p:sp>
      <p:graphicFrame>
        <p:nvGraphicFramePr>
          <p:cNvPr id="11" name="Object 2">
            <a:extLst>
              <a:ext uri="{FF2B5EF4-FFF2-40B4-BE49-F238E27FC236}">
                <a16:creationId xmlns:a16="http://schemas.microsoft.com/office/drawing/2014/main" id="{735E996E-1AB7-4240-A9C0-C90DF79F88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8174859"/>
              </p:ext>
            </p:extLst>
          </p:nvPr>
        </p:nvGraphicFramePr>
        <p:xfrm>
          <a:off x="3786169" y="206442"/>
          <a:ext cx="153511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2" imgW="850680" imgH="253800" progId="Equation.3">
                  <p:embed/>
                </p:oleObj>
              </mc:Choice>
              <mc:Fallback>
                <p:oleObj name="Equazione" r:id="rId2" imgW="850680" imgH="253800" progId="Equation.3">
                  <p:embed/>
                  <p:pic>
                    <p:nvPicPr>
                      <p:cNvPr id="13" name="Object 2">
                        <a:extLst>
                          <a:ext uri="{FF2B5EF4-FFF2-40B4-BE49-F238E27FC236}">
                            <a16:creationId xmlns:a16="http://schemas.microsoft.com/office/drawing/2014/main" id="{D0987E78-B9DE-4AF9-A6BB-CFB631FDF6A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69" y="206442"/>
                        <a:ext cx="1535113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ttangolo 11">
            <a:extLst>
              <a:ext uri="{FF2B5EF4-FFF2-40B4-BE49-F238E27FC236}">
                <a16:creationId xmlns:a16="http://schemas.microsoft.com/office/drawing/2014/main" id="{93A79EFB-6DD9-4AED-8D63-ECBAE25E05CF}"/>
              </a:ext>
            </a:extLst>
          </p:cNvPr>
          <p:cNvSpPr/>
          <p:nvPr/>
        </p:nvSpPr>
        <p:spPr>
          <a:xfrm>
            <a:off x="204161" y="3956240"/>
            <a:ext cx="48555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3366"/>
                </a:solidFill>
                <a:sym typeface="Symbol" panose="05050102010706020507" pitchFamily="18" charset="2"/>
              </a:rPr>
              <a:t>Confidence interval for b</a:t>
            </a:r>
            <a:r>
              <a:rPr lang="en-US" baseline="-25000" dirty="0">
                <a:solidFill>
                  <a:srgbClr val="003366"/>
                </a:solidFill>
                <a:sym typeface="Symbol" panose="05050102010706020507" pitchFamily="18" charset="2"/>
              </a:rPr>
              <a:t>i</a:t>
            </a:r>
            <a:r>
              <a:rPr lang="en-US" dirty="0">
                <a:solidFill>
                  <a:srgbClr val="003366"/>
                </a:solidFill>
                <a:sym typeface="Symbol" panose="05050102010706020507" pitchFamily="18" charset="2"/>
              </a:rPr>
              <a:t> at a </a:t>
            </a:r>
            <a:r>
              <a:rPr lang="en-US" dirty="0" err="1">
                <a:solidFill>
                  <a:srgbClr val="003366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a</a:t>
            </a:r>
            <a:r>
              <a:rPr lang="en-US" dirty="0">
                <a:solidFill>
                  <a:srgbClr val="003366"/>
                </a:solidFill>
                <a:sym typeface="Symbol" panose="05050102010706020507" pitchFamily="18" charset="2"/>
              </a:rPr>
              <a:t> significance level </a:t>
            </a:r>
            <a:endParaRPr lang="it-IT" baseline="-25000" dirty="0"/>
          </a:p>
        </p:txBody>
      </p:sp>
      <p:graphicFrame>
        <p:nvGraphicFramePr>
          <p:cNvPr id="13" name="Oggetto 12">
            <a:extLst>
              <a:ext uri="{FF2B5EF4-FFF2-40B4-BE49-F238E27FC236}">
                <a16:creationId xmlns:a16="http://schemas.microsoft.com/office/drawing/2014/main" id="{5BC21527-C829-4BF6-BBFF-DD35AB2497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8779798"/>
              </p:ext>
            </p:extLst>
          </p:nvPr>
        </p:nvGraphicFramePr>
        <p:xfrm>
          <a:off x="231796" y="4573604"/>
          <a:ext cx="537845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4" imgW="2831760" imgH="291960" progId="Equation.3">
                  <p:embed/>
                </p:oleObj>
              </mc:Choice>
              <mc:Fallback>
                <p:oleObj name="Equazione" r:id="rId4" imgW="2831760" imgH="291960" progId="Equation.3">
                  <p:embed/>
                  <p:pic>
                    <p:nvPicPr>
                      <p:cNvPr id="10" name="Oggetto 9">
                        <a:extLst>
                          <a:ext uri="{FF2B5EF4-FFF2-40B4-BE49-F238E27FC236}">
                            <a16:creationId xmlns:a16="http://schemas.microsoft.com/office/drawing/2014/main" id="{24BC2CFD-694F-4D78-89DD-BDF94BE5821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1796" y="4573604"/>
                        <a:ext cx="5378450" cy="552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ttangolo 13">
            <a:extLst>
              <a:ext uri="{FF2B5EF4-FFF2-40B4-BE49-F238E27FC236}">
                <a16:creationId xmlns:a16="http://schemas.microsoft.com/office/drawing/2014/main" id="{6439B782-D8E2-4E9A-94FD-0D4C0934F576}"/>
              </a:ext>
            </a:extLst>
          </p:cNvPr>
          <p:cNvSpPr/>
          <p:nvPr/>
        </p:nvSpPr>
        <p:spPr>
          <a:xfrm>
            <a:off x="176526" y="5662948"/>
            <a:ext cx="48279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Confidence interval for ŷ</a:t>
            </a:r>
            <a:r>
              <a:rPr lang="en-US" baseline="-25000" dirty="0">
                <a:solidFill>
                  <a:srgbClr val="002060"/>
                </a:solidFill>
              </a:rPr>
              <a:t>0</a:t>
            </a:r>
            <a:r>
              <a:rPr lang="en-US" dirty="0">
                <a:solidFill>
                  <a:srgbClr val="002060"/>
                </a:solidFill>
              </a:rPr>
              <a:t> at a </a:t>
            </a:r>
            <a:r>
              <a:rPr lang="en-US" dirty="0" err="1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  <a:r>
              <a:rPr lang="en-US" dirty="0">
                <a:solidFill>
                  <a:srgbClr val="002060"/>
                </a:solidFill>
              </a:rPr>
              <a:t> significance level </a:t>
            </a:r>
            <a:endParaRPr lang="it-IT" dirty="0">
              <a:solidFill>
                <a:srgbClr val="002060"/>
              </a:solidFill>
            </a:endParaRPr>
          </a:p>
        </p:txBody>
      </p:sp>
      <p:graphicFrame>
        <p:nvGraphicFramePr>
          <p:cNvPr id="15" name="Oggetto 14">
            <a:extLst>
              <a:ext uri="{FF2B5EF4-FFF2-40B4-BE49-F238E27FC236}">
                <a16:creationId xmlns:a16="http://schemas.microsoft.com/office/drawing/2014/main" id="{4D907D12-9985-417F-B8B4-7198F4C416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2807975"/>
              </p:ext>
            </p:extLst>
          </p:nvPr>
        </p:nvGraphicFramePr>
        <p:xfrm>
          <a:off x="204161" y="6241927"/>
          <a:ext cx="3786680" cy="516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6" imgW="2145960" imgH="291960" progId="Equation.3">
                  <p:embed/>
                </p:oleObj>
              </mc:Choice>
              <mc:Fallback>
                <p:oleObj name="Equazione" r:id="rId6" imgW="2145960" imgH="291960" progId="Equation.3">
                  <p:embed/>
                  <p:pic>
                    <p:nvPicPr>
                      <p:cNvPr id="13" name="Oggetto 12">
                        <a:extLst>
                          <a:ext uri="{FF2B5EF4-FFF2-40B4-BE49-F238E27FC236}">
                            <a16:creationId xmlns:a16="http://schemas.microsoft.com/office/drawing/2014/main" id="{F3B39509-E570-4103-9455-1CAF75DF5CF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04161" y="6241927"/>
                        <a:ext cx="3786680" cy="5164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uppo 3">
            <a:extLst>
              <a:ext uri="{FF2B5EF4-FFF2-40B4-BE49-F238E27FC236}">
                <a16:creationId xmlns:a16="http://schemas.microsoft.com/office/drawing/2014/main" id="{3EF8606F-64F6-4C2E-A50D-8CFD610EED45}"/>
              </a:ext>
            </a:extLst>
          </p:cNvPr>
          <p:cNvGrpSpPr/>
          <p:nvPr/>
        </p:nvGrpSpPr>
        <p:grpSpPr>
          <a:xfrm>
            <a:off x="148891" y="745470"/>
            <a:ext cx="6695835" cy="542925"/>
            <a:chOff x="5496165" y="120717"/>
            <a:chExt cx="6695835" cy="542925"/>
          </a:xfrm>
        </p:grpSpPr>
        <p:pic>
          <p:nvPicPr>
            <p:cNvPr id="3" name="Immagine 2">
              <a:extLst>
                <a:ext uri="{FF2B5EF4-FFF2-40B4-BE49-F238E27FC236}">
                  <a16:creationId xmlns:a16="http://schemas.microsoft.com/office/drawing/2014/main" id="{6B323211-91E2-4FD4-92A4-CBCD1CC6BBD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1144250" y="120717"/>
              <a:ext cx="1047750" cy="542925"/>
            </a:xfrm>
            <a:prstGeom prst="rect">
              <a:avLst/>
            </a:prstGeom>
          </p:spPr>
        </p:pic>
        <p:sp>
          <p:nvSpPr>
            <p:cNvPr id="16" name="Rettangolo 15">
              <a:extLst>
                <a:ext uri="{FF2B5EF4-FFF2-40B4-BE49-F238E27FC236}">
                  <a16:creationId xmlns:a16="http://schemas.microsoft.com/office/drawing/2014/main" id="{C9AC85AC-2FC6-4BA4-8635-0AB11A8AC031}"/>
                </a:ext>
              </a:extLst>
            </p:cNvPr>
            <p:cNvSpPr/>
            <p:nvPr/>
          </p:nvSpPr>
          <p:spPr>
            <a:xfrm>
              <a:off x="5496165" y="192282"/>
              <a:ext cx="571791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  <a:sym typeface="Symbol" panose="05050102010706020507" pitchFamily="18" charset="2"/>
                </a:rPr>
                <a:t>Note: </a:t>
              </a:r>
              <a:r>
                <a:rPr lang="it-IT" dirty="0" err="1">
                  <a:solidFill>
                    <a:srgbClr val="FF0000"/>
                  </a:solidFill>
                  <a:sym typeface="Symbol" panose="05050102010706020507" pitchFamily="18" charset="2"/>
                </a:rPr>
                <a:t>C</a:t>
              </a:r>
              <a:r>
                <a:rPr lang="it-IT" baseline="-25000" dirty="0" err="1">
                  <a:solidFill>
                    <a:srgbClr val="FF0000"/>
                  </a:solidFill>
                  <a:sym typeface="Symbol" panose="05050102010706020507" pitchFamily="18" charset="2"/>
                </a:rPr>
                <a:t>ii</a:t>
              </a:r>
              <a:r>
                <a:rPr lang="it-IT" dirty="0">
                  <a:solidFill>
                    <a:srgbClr val="FF0000"/>
                  </a:solidFill>
                  <a:sym typeface="Symbol" panose="05050102010706020507" pitchFamily="18" charset="2"/>
                </a:rPr>
                <a:t> </a:t>
              </a:r>
              <a:r>
                <a:rPr lang="it-IT" dirty="0" err="1">
                  <a:solidFill>
                    <a:srgbClr val="FF0000"/>
                  </a:solidFill>
                  <a:sym typeface="Symbol" panose="05050102010706020507" pitchFamily="18" charset="2"/>
                </a:rPr>
                <a:t>is</a:t>
              </a:r>
              <a:r>
                <a:rPr lang="it-IT" dirty="0">
                  <a:solidFill>
                    <a:srgbClr val="FF0000"/>
                  </a:solidFill>
                  <a:sym typeface="Symbol" panose="05050102010706020507" pitchFamily="18" charset="2"/>
                </a:rPr>
                <a:t> the i-th </a:t>
              </a:r>
              <a:r>
                <a:rPr lang="it-IT" dirty="0" err="1">
                  <a:solidFill>
                    <a:srgbClr val="FF0000"/>
                  </a:solidFill>
                  <a:sym typeface="Symbol" panose="05050102010706020507" pitchFamily="18" charset="2"/>
                </a:rPr>
                <a:t>element</a:t>
              </a:r>
              <a:r>
                <a:rPr lang="it-IT" dirty="0">
                  <a:solidFill>
                    <a:srgbClr val="FF0000"/>
                  </a:solidFill>
                  <a:sym typeface="Symbol" panose="05050102010706020507" pitchFamily="18" charset="2"/>
                </a:rPr>
                <a:t> on the </a:t>
              </a:r>
              <a:r>
                <a:rPr lang="it-IT" dirty="0" err="1">
                  <a:solidFill>
                    <a:srgbClr val="FF0000"/>
                  </a:solidFill>
                  <a:sym typeface="Symbol" panose="05050102010706020507" pitchFamily="18" charset="2"/>
                </a:rPr>
                <a:t>main</a:t>
              </a:r>
              <a:r>
                <a:rPr lang="it-IT" dirty="0">
                  <a:solidFill>
                    <a:srgbClr val="FF0000"/>
                  </a:solidFill>
                  <a:sym typeface="Symbol" panose="05050102010706020507" pitchFamily="18" charset="2"/>
                </a:rPr>
                <a:t> </a:t>
              </a:r>
              <a:r>
                <a:rPr lang="it-IT" dirty="0" err="1">
                  <a:solidFill>
                    <a:srgbClr val="FF0000"/>
                  </a:solidFill>
                  <a:sym typeface="Symbol" panose="05050102010706020507" pitchFamily="18" charset="2"/>
                </a:rPr>
                <a:t>diagonal</a:t>
              </a:r>
              <a:r>
                <a:rPr lang="it-IT" dirty="0">
                  <a:solidFill>
                    <a:srgbClr val="FF0000"/>
                  </a:solidFill>
                  <a:sym typeface="Symbol" panose="05050102010706020507" pitchFamily="18" charset="2"/>
                </a:rPr>
                <a:t> of </a:t>
              </a:r>
              <a:r>
                <a:rPr lang="it-IT" dirty="0" err="1">
                  <a:solidFill>
                    <a:srgbClr val="FF0000"/>
                  </a:solidFill>
                  <a:sym typeface="Symbol" panose="05050102010706020507" pitchFamily="18" charset="2"/>
                </a:rPr>
                <a:t>matrix</a:t>
              </a:r>
              <a:r>
                <a:rPr lang="it-IT" dirty="0">
                  <a:solidFill>
                    <a:srgbClr val="FF0000"/>
                  </a:solidFill>
                  <a:sym typeface="Symbol" panose="05050102010706020507" pitchFamily="18" charset="2"/>
                </a:rPr>
                <a:t> </a:t>
              </a:r>
              <a:endParaRPr lang="it-IT" baseline="-25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5" name="Freccia a destra 4">
            <a:extLst>
              <a:ext uri="{FF2B5EF4-FFF2-40B4-BE49-F238E27FC236}">
                <a16:creationId xmlns:a16="http://schemas.microsoft.com/office/drawing/2014/main" id="{9EC2C277-AEE3-46C2-82BF-6A39BEE93327}"/>
              </a:ext>
            </a:extLst>
          </p:cNvPr>
          <p:cNvSpPr/>
          <p:nvPr/>
        </p:nvSpPr>
        <p:spPr>
          <a:xfrm rot="5400000">
            <a:off x="2990387" y="1460694"/>
            <a:ext cx="500135" cy="3158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" name="Immagine 16">
            <a:extLst>
              <a:ext uri="{FF2B5EF4-FFF2-40B4-BE49-F238E27FC236}">
                <a16:creationId xmlns:a16="http://schemas.microsoft.com/office/drawing/2014/main" id="{C5EBF6E1-C14E-BBBC-498D-3A59306F8C0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0479" y="2457118"/>
            <a:ext cx="2747657" cy="657684"/>
          </a:xfrm>
          <a:prstGeom prst="rect">
            <a:avLst/>
          </a:prstGeom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id="{7D672E9B-5326-D4BF-03ED-6CCBF9EE9F2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015198" y="2052382"/>
            <a:ext cx="3569782" cy="150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798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54A5E12C-F2DB-453A-8681-4A3F7D72A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9</a:t>
            </a:fld>
            <a:endParaRPr lang="it-IT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40EEF2EF-D141-4C4B-9E12-DBE06ED53D94}"/>
              </a:ext>
            </a:extLst>
          </p:cNvPr>
          <p:cNvSpPr/>
          <p:nvPr/>
        </p:nvSpPr>
        <p:spPr>
          <a:xfrm>
            <a:off x="4500787" y="136525"/>
            <a:ext cx="3190425" cy="4563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2200" b="1" dirty="0">
                <a:solidFill>
                  <a:srgbClr val="FF0000"/>
                </a:solidFill>
              </a:rPr>
              <a:t>Multiple linear </a:t>
            </a:r>
            <a:r>
              <a:rPr lang="it-IT" sz="2200" b="1" dirty="0" err="1">
                <a:solidFill>
                  <a:srgbClr val="FF0000"/>
                </a:solidFill>
              </a:rPr>
              <a:t>regression</a:t>
            </a:r>
            <a:endParaRPr lang="it-IT" sz="2200" b="1" dirty="0">
              <a:solidFill>
                <a:srgbClr val="FF0000"/>
              </a:solidFill>
            </a:endParaRP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7EE49DAC-384A-4408-8116-4EB956B6BF3A}"/>
              </a:ext>
            </a:extLst>
          </p:cNvPr>
          <p:cNvSpPr/>
          <p:nvPr/>
        </p:nvSpPr>
        <p:spPr>
          <a:xfrm>
            <a:off x="160614" y="754468"/>
            <a:ext cx="7938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Model</a:t>
            </a:r>
            <a:endParaRPr lang="it-IT" baseline="-25000" dirty="0"/>
          </a:p>
        </p:txBody>
      </p:sp>
      <p:pic>
        <p:nvPicPr>
          <p:cNvPr id="20" name="Immagine 19">
            <a:extLst>
              <a:ext uri="{FF2B5EF4-FFF2-40B4-BE49-F238E27FC236}">
                <a16:creationId xmlns:a16="http://schemas.microsoft.com/office/drawing/2014/main" id="{15A35882-2B67-4E03-ABF5-D68F46498C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614" y="1123799"/>
            <a:ext cx="5028521" cy="564323"/>
          </a:xfrm>
          <a:prstGeom prst="rect">
            <a:avLst/>
          </a:prstGeom>
        </p:spPr>
      </p:pic>
      <p:sp>
        <p:nvSpPr>
          <p:cNvPr id="21" name="Rettangolo 20">
            <a:extLst>
              <a:ext uri="{FF2B5EF4-FFF2-40B4-BE49-F238E27FC236}">
                <a16:creationId xmlns:a16="http://schemas.microsoft.com/office/drawing/2014/main" id="{747240EB-BECF-4F0F-B6F0-0EFB168B365A}"/>
              </a:ext>
            </a:extLst>
          </p:cNvPr>
          <p:cNvSpPr/>
          <p:nvPr/>
        </p:nvSpPr>
        <p:spPr>
          <a:xfrm>
            <a:off x="160614" y="2057833"/>
            <a:ext cx="48497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Matricial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equations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for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responses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and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coefficients</a:t>
            </a:r>
            <a:endParaRPr lang="it-IT" dirty="0"/>
          </a:p>
        </p:txBody>
      </p:sp>
      <p:pic>
        <p:nvPicPr>
          <p:cNvPr id="22" name="Picture 2">
            <a:extLst>
              <a:ext uri="{FF2B5EF4-FFF2-40B4-BE49-F238E27FC236}">
                <a16:creationId xmlns:a16="http://schemas.microsoft.com/office/drawing/2014/main" id="{DE088908-F99D-4FA1-A76E-726652F435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39" y="2619722"/>
            <a:ext cx="1941748" cy="60568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graphicFrame>
        <p:nvGraphicFramePr>
          <p:cNvPr id="23" name="Object 1">
            <a:extLst>
              <a:ext uri="{FF2B5EF4-FFF2-40B4-BE49-F238E27FC236}">
                <a16:creationId xmlns:a16="http://schemas.microsoft.com/office/drawing/2014/main" id="{72E72EC7-2B03-492D-956B-61C04F08AC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0354644"/>
              </p:ext>
            </p:extLst>
          </p:nvPr>
        </p:nvGraphicFramePr>
        <p:xfrm>
          <a:off x="2904033" y="2619722"/>
          <a:ext cx="2106370" cy="540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4" imgW="1040948" imgH="266584" progId="Equation.3">
                  <p:embed/>
                </p:oleObj>
              </mc:Choice>
              <mc:Fallback>
                <p:oleObj name="Equazione" r:id="rId4" imgW="1040948" imgH="266584" progId="Equation.3">
                  <p:embed/>
                  <p:pic>
                    <p:nvPicPr>
                      <p:cNvPr id="10" name="Object 1">
                        <a:extLst>
                          <a:ext uri="{FF2B5EF4-FFF2-40B4-BE49-F238E27FC236}">
                            <a16:creationId xmlns:a16="http://schemas.microsoft.com/office/drawing/2014/main" id="{79B36674-A7F6-40B5-9662-56CDC180B74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4033" y="2619722"/>
                        <a:ext cx="2106370" cy="5401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Freccia a destra 23">
            <a:extLst>
              <a:ext uri="{FF2B5EF4-FFF2-40B4-BE49-F238E27FC236}">
                <a16:creationId xmlns:a16="http://schemas.microsoft.com/office/drawing/2014/main" id="{070639E7-B7D9-4467-B198-99E76CBDF6C4}"/>
              </a:ext>
            </a:extLst>
          </p:cNvPr>
          <p:cNvSpPr/>
          <p:nvPr/>
        </p:nvSpPr>
        <p:spPr>
          <a:xfrm>
            <a:off x="2054566" y="2687153"/>
            <a:ext cx="620308" cy="4829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5" name="Rettangolo 24">
            <a:extLst>
              <a:ext uri="{FF2B5EF4-FFF2-40B4-BE49-F238E27FC236}">
                <a16:creationId xmlns:a16="http://schemas.microsoft.com/office/drawing/2014/main" id="{F9B113AC-ACFF-4F2C-956F-EA8B386512E1}"/>
              </a:ext>
            </a:extLst>
          </p:cNvPr>
          <p:cNvSpPr/>
          <p:nvPr/>
        </p:nvSpPr>
        <p:spPr>
          <a:xfrm>
            <a:off x="160614" y="3632596"/>
            <a:ext cx="45540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Variance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of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vector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b="1" dirty="0">
                <a:solidFill>
                  <a:srgbClr val="003366"/>
                </a:solidFill>
                <a:sym typeface="Symbol" panose="05050102010706020507" pitchFamily="18" charset="2"/>
              </a:rPr>
              <a:t>b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,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unbiased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estimator for </a:t>
            </a:r>
            <a:r>
              <a:rPr lang="it-IT" dirty="0">
                <a:solidFill>
                  <a:srgbClr val="003366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s</a:t>
            </a:r>
            <a:r>
              <a:rPr lang="it-IT" baseline="30000" dirty="0">
                <a:solidFill>
                  <a:srgbClr val="003366"/>
                </a:solidFill>
                <a:sym typeface="Symbol" panose="05050102010706020507" pitchFamily="18" charset="2"/>
              </a:rPr>
              <a:t>2</a:t>
            </a:r>
            <a:endParaRPr lang="it-IT" baseline="30000" dirty="0"/>
          </a:p>
        </p:txBody>
      </p:sp>
      <p:pic>
        <p:nvPicPr>
          <p:cNvPr id="26" name="Immagine 25">
            <a:extLst>
              <a:ext uri="{FF2B5EF4-FFF2-40B4-BE49-F238E27FC236}">
                <a16:creationId xmlns:a16="http://schemas.microsoft.com/office/drawing/2014/main" id="{7AE4ABEF-D14B-4263-A679-E61B01C2F15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0614" y="4190890"/>
            <a:ext cx="2345009" cy="634306"/>
          </a:xfrm>
          <a:prstGeom prst="rect">
            <a:avLst/>
          </a:prstGeom>
        </p:spPr>
      </p:pic>
      <p:graphicFrame>
        <p:nvGraphicFramePr>
          <p:cNvPr id="27" name="Oggetto 26">
            <a:extLst>
              <a:ext uri="{FF2B5EF4-FFF2-40B4-BE49-F238E27FC236}">
                <a16:creationId xmlns:a16="http://schemas.microsoft.com/office/drawing/2014/main" id="{8777087F-8BDF-4BC9-9CF5-E3F5E268AB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3031220"/>
              </p:ext>
            </p:extLst>
          </p:nvPr>
        </p:nvGraphicFramePr>
        <p:xfrm>
          <a:off x="3139472" y="3981210"/>
          <a:ext cx="3521298" cy="966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7" imgW="1714500" imgH="469900" progId="Equation.3">
                  <p:embed/>
                </p:oleObj>
              </mc:Choice>
              <mc:Fallback>
                <p:oleObj name="Equazione" r:id="rId7" imgW="1714500" imgH="469900" progId="Equation.3">
                  <p:embed/>
                  <p:pic>
                    <p:nvPicPr>
                      <p:cNvPr id="8" name="Oggetto 7">
                        <a:extLst>
                          <a:ext uri="{FF2B5EF4-FFF2-40B4-BE49-F238E27FC236}">
                            <a16:creationId xmlns:a16="http://schemas.microsoft.com/office/drawing/2014/main" id="{1721E668-07E2-4494-9B13-0D640208BCA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9472" y="3981210"/>
                        <a:ext cx="3521298" cy="9664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ttangolo 27">
            <a:extLst>
              <a:ext uri="{FF2B5EF4-FFF2-40B4-BE49-F238E27FC236}">
                <a16:creationId xmlns:a16="http://schemas.microsoft.com/office/drawing/2014/main" id="{6C74D805-BA35-4EBE-99BD-5CA5FF48F29F}"/>
              </a:ext>
            </a:extLst>
          </p:cNvPr>
          <p:cNvSpPr/>
          <p:nvPr/>
        </p:nvSpPr>
        <p:spPr>
          <a:xfrm>
            <a:off x="134335" y="5223211"/>
            <a:ext cx="48555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3366"/>
                </a:solidFill>
                <a:sym typeface="Symbol" panose="05050102010706020507" pitchFamily="18" charset="2"/>
              </a:rPr>
              <a:t>Confidence interval for </a:t>
            </a:r>
            <a:r>
              <a:rPr lang="en-US" dirty="0" err="1">
                <a:solidFill>
                  <a:srgbClr val="003366"/>
                </a:solidFill>
                <a:sym typeface="Symbol" panose="05050102010706020507" pitchFamily="18" charset="2"/>
              </a:rPr>
              <a:t>b</a:t>
            </a:r>
            <a:r>
              <a:rPr lang="en-US" baseline="-25000" dirty="0" err="1">
                <a:solidFill>
                  <a:srgbClr val="003366"/>
                </a:solidFill>
                <a:sym typeface="Symbol" panose="05050102010706020507" pitchFamily="18" charset="2"/>
              </a:rPr>
              <a:t>j</a:t>
            </a:r>
            <a:r>
              <a:rPr lang="en-US" dirty="0">
                <a:solidFill>
                  <a:srgbClr val="003366"/>
                </a:solidFill>
                <a:sym typeface="Symbol" panose="05050102010706020507" pitchFamily="18" charset="2"/>
              </a:rPr>
              <a:t> at a </a:t>
            </a:r>
            <a:r>
              <a:rPr lang="en-US" dirty="0" err="1">
                <a:solidFill>
                  <a:srgbClr val="003366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a</a:t>
            </a:r>
            <a:r>
              <a:rPr lang="en-US" dirty="0">
                <a:solidFill>
                  <a:srgbClr val="003366"/>
                </a:solidFill>
                <a:sym typeface="Symbol" panose="05050102010706020507" pitchFamily="18" charset="2"/>
              </a:rPr>
              <a:t> significance level </a:t>
            </a:r>
            <a:endParaRPr lang="it-IT" baseline="-25000" dirty="0"/>
          </a:p>
        </p:txBody>
      </p:sp>
      <p:pic>
        <p:nvPicPr>
          <p:cNvPr id="29" name="Immagine 28">
            <a:extLst>
              <a:ext uri="{FF2B5EF4-FFF2-40B4-BE49-F238E27FC236}">
                <a16:creationId xmlns:a16="http://schemas.microsoft.com/office/drawing/2014/main" id="{A112996B-4D84-4735-8208-B0BAE15C0F2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60614" y="5754268"/>
            <a:ext cx="2834602" cy="698527"/>
          </a:xfrm>
          <a:prstGeom prst="rect">
            <a:avLst/>
          </a:prstGeom>
        </p:spPr>
      </p:pic>
      <p:grpSp>
        <p:nvGrpSpPr>
          <p:cNvPr id="15" name="Gruppo 14">
            <a:extLst>
              <a:ext uri="{FF2B5EF4-FFF2-40B4-BE49-F238E27FC236}">
                <a16:creationId xmlns:a16="http://schemas.microsoft.com/office/drawing/2014/main" id="{4B0CC6C0-D89F-4B85-9495-7F55B6905772}"/>
              </a:ext>
            </a:extLst>
          </p:cNvPr>
          <p:cNvGrpSpPr/>
          <p:nvPr/>
        </p:nvGrpSpPr>
        <p:grpSpPr>
          <a:xfrm>
            <a:off x="3414248" y="5832068"/>
            <a:ext cx="6668200" cy="542925"/>
            <a:chOff x="5523800" y="120717"/>
            <a:chExt cx="6668200" cy="542925"/>
          </a:xfrm>
        </p:grpSpPr>
        <p:pic>
          <p:nvPicPr>
            <p:cNvPr id="16" name="Immagine 15">
              <a:extLst>
                <a:ext uri="{FF2B5EF4-FFF2-40B4-BE49-F238E27FC236}">
                  <a16:creationId xmlns:a16="http://schemas.microsoft.com/office/drawing/2014/main" id="{663C9259-8DC1-40AB-A136-19B370BF89B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1144250" y="120717"/>
              <a:ext cx="1047750" cy="542925"/>
            </a:xfrm>
            <a:prstGeom prst="rect">
              <a:avLst/>
            </a:prstGeom>
          </p:spPr>
        </p:pic>
        <p:sp>
          <p:nvSpPr>
            <p:cNvPr id="17" name="Rettangolo 16">
              <a:extLst>
                <a:ext uri="{FF2B5EF4-FFF2-40B4-BE49-F238E27FC236}">
                  <a16:creationId xmlns:a16="http://schemas.microsoft.com/office/drawing/2014/main" id="{0CD07950-D530-4626-866D-A35AC3800A8C}"/>
                </a:ext>
              </a:extLst>
            </p:cNvPr>
            <p:cNvSpPr/>
            <p:nvPr/>
          </p:nvSpPr>
          <p:spPr>
            <a:xfrm>
              <a:off x="5523800" y="250376"/>
              <a:ext cx="58119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dirty="0" err="1">
                  <a:solidFill>
                    <a:srgbClr val="003366"/>
                  </a:solidFill>
                  <a:sym typeface="Symbol" panose="05050102010706020507" pitchFamily="18" charset="2"/>
                </a:rPr>
                <a:t>where</a:t>
              </a:r>
              <a:r>
                <a:rPr lang="it-IT" dirty="0">
                  <a:solidFill>
                    <a:srgbClr val="003366"/>
                  </a:solidFill>
                  <a:sym typeface="Symbol" panose="05050102010706020507" pitchFamily="18" charset="2"/>
                </a:rPr>
                <a:t> </a:t>
              </a:r>
              <a:r>
                <a:rPr lang="it-IT" dirty="0" err="1">
                  <a:solidFill>
                    <a:srgbClr val="003366"/>
                  </a:solidFill>
                  <a:sym typeface="Symbol" panose="05050102010706020507" pitchFamily="18" charset="2"/>
                </a:rPr>
                <a:t>C</a:t>
              </a:r>
              <a:r>
                <a:rPr lang="it-IT" i="1" baseline="-25000" dirty="0" err="1">
                  <a:solidFill>
                    <a:srgbClr val="003366"/>
                  </a:solidFill>
                  <a:sym typeface="Symbol" panose="05050102010706020507" pitchFamily="18" charset="2"/>
                </a:rPr>
                <a:t>jj</a:t>
              </a:r>
              <a:r>
                <a:rPr lang="it-IT" dirty="0">
                  <a:solidFill>
                    <a:srgbClr val="003366"/>
                  </a:solidFill>
                  <a:sym typeface="Symbol" panose="05050102010706020507" pitchFamily="18" charset="2"/>
                </a:rPr>
                <a:t> </a:t>
              </a:r>
              <a:r>
                <a:rPr lang="it-IT" dirty="0" err="1">
                  <a:solidFill>
                    <a:srgbClr val="003366"/>
                  </a:solidFill>
                  <a:sym typeface="Symbol" panose="05050102010706020507" pitchFamily="18" charset="2"/>
                </a:rPr>
                <a:t>is</a:t>
              </a:r>
              <a:r>
                <a:rPr lang="it-IT" dirty="0">
                  <a:solidFill>
                    <a:srgbClr val="003366"/>
                  </a:solidFill>
                  <a:sym typeface="Symbol" panose="05050102010706020507" pitchFamily="18" charset="2"/>
                </a:rPr>
                <a:t> the j-</a:t>
              </a:r>
              <a:r>
                <a:rPr lang="it-IT" dirty="0" err="1">
                  <a:solidFill>
                    <a:srgbClr val="003366"/>
                  </a:solidFill>
                  <a:sym typeface="Symbol" panose="05050102010706020507" pitchFamily="18" charset="2"/>
                </a:rPr>
                <a:t>th</a:t>
              </a:r>
              <a:r>
                <a:rPr lang="it-IT" dirty="0">
                  <a:solidFill>
                    <a:srgbClr val="003366"/>
                  </a:solidFill>
                  <a:sym typeface="Symbol" panose="05050102010706020507" pitchFamily="18" charset="2"/>
                </a:rPr>
                <a:t> </a:t>
              </a:r>
              <a:r>
                <a:rPr lang="it-IT" dirty="0" err="1">
                  <a:solidFill>
                    <a:srgbClr val="003366"/>
                  </a:solidFill>
                  <a:sym typeface="Symbol" panose="05050102010706020507" pitchFamily="18" charset="2"/>
                </a:rPr>
                <a:t>element</a:t>
              </a:r>
              <a:r>
                <a:rPr lang="it-IT" dirty="0">
                  <a:solidFill>
                    <a:srgbClr val="003366"/>
                  </a:solidFill>
                  <a:sym typeface="Symbol" panose="05050102010706020507" pitchFamily="18" charset="2"/>
                </a:rPr>
                <a:t> on the </a:t>
              </a:r>
              <a:r>
                <a:rPr lang="it-IT" dirty="0" err="1">
                  <a:solidFill>
                    <a:srgbClr val="003366"/>
                  </a:solidFill>
                  <a:sym typeface="Symbol" panose="05050102010706020507" pitchFamily="18" charset="2"/>
                </a:rPr>
                <a:t>main</a:t>
              </a:r>
              <a:r>
                <a:rPr lang="it-IT" dirty="0">
                  <a:solidFill>
                    <a:srgbClr val="003366"/>
                  </a:solidFill>
                  <a:sym typeface="Symbol" panose="05050102010706020507" pitchFamily="18" charset="2"/>
                </a:rPr>
                <a:t> </a:t>
              </a:r>
              <a:r>
                <a:rPr lang="it-IT" dirty="0" err="1">
                  <a:solidFill>
                    <a:srgbClr val="003366"/>
                  </a:solidFill>
                  <a:sym typeface="Symbol" panose="05050102010706020507" pitchFamily="18" charset="2"/>
                </a:rPr>
                <a:t>diagonal</a:t>
              </a:r>
              <a:r>
                <a:rPr lang="it-IT" dirty="0">
                  <a:solidFill>
                    <a:srgbClr val="003366"/>
                  </a:solidFill>
                  <a:sym typeface="Symbol" panose="05050102010706020507" pitchFamily="18" charset="2"/>
                </a:rPr>
                <a:t> of </a:t>
              </a:r>
              <a:r>
                <a:rPr lang="it-IT" dirty="0" err="1">
                  <a:solidFill>
                    <a:srgbClr val="003366"/>
                  </a:solidFill>
                  <a:sym typeface="Symbol" panose="05050102010706020507" pitchFamily="18" charset="2"/>
                </a:rPr>
                <a:t>matrix</a:t>
              </a:r>
              <a:r>
                <a:rPr lang="it-IT" dirty="0">
                  <a:solidFill>
                    <a:srgbClr val="003366"/>
                  </a:solidFill>
                  <a:sym typeface="Symbol" panose="05050102010706020507" pitchFamily="18" charset="2"/>
                </a:rPr>
                <a:t> </a:t>
              </a:r>
              <a:endParaRPr lang="it-IT" baseline="-25000" dirty="0"/>
            </a:p>
          </p:txBody>
        </p:sp>
      </p:grpSp>
      <p:sp>
        <p:nvSpPr>
          <p:cNvPr id="31" name="Freccia a destra 30">
            <a:extLst>
              <a:ext uri="{FF2B5EF4-FFF2-40B4-BE49-F238E27FC236}">
                <a16:creationId xmlns:a16="http://schemas.microsoft.com/office/drawing/2014/main" id="{7444377D-EDE1-C630-7E03-11DEB162FA84}"/>
              </a:ext>
            </a:extLst>
          </p:cNvPr>
          <p:cNvSpPr/>
          <p:nvPr/>
        </p:nvSpPr>
        <p:spPr>
          <a:xfrm>
            <a:off x="5632095" y="2681091"/>
            <a:ext cx="620308" cy="4829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graphicFrame>
        <p:nvGraphicFramePr>
          <p:cNvPr id="32" name="Oggetto 31">
            <a:extLst>
              <a:ext uri="{FF2B5EF4-FFF2-40B4-BE49-F238E27FC236}">
                <a16:creationId xmlns:a16="http://schemas.microsoft.com/office/drawing/2014/main" id="{42A88AF7-7A2C-DE2C-2B4D-BD4852DDE4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447592"/>
              </p:ext>
            </p:extLst>
          </p:nvPr>
        </p:nvGraphicFramePr>
        <p:xfrm>
          <a:off x="6575968" y="2648687"/>
          <a:ext cx="1211262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11" imgW="482391" imgH="203112" progId="Equation.3">
                  <p:embed/>
                </p:oleObj>
              </mc:Choice>
              <mc:Fallback>
                <p:oleObj name="Equazione" r:id="rId11" imgW="482391" imgH="203112" progId="Equation.3">
                  <p:embed/>
                  <p:pic>
                    <p:nvPicPr>
                      <p:cNvPr id="6" name="Oggetto 5">
                        <a:extLst>
                          <a:ext uri="{FF2B5EF4-FFF2-40B4-BE49-F238E27FC236}">
                            <a16:creationId xmlns:a16="http://schemas.microsoft.com/office/drawing/2014/main" id="{C9FFDF16-84EA-4138-AEE0-0F9868206BB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5968" y="2648687"/>
                        <a:ext cx="1211262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Immagine 6">
            <a:extLst>
              <a:ext uri="{FF2B5EF4-FFF2-40B4-BE49-F238E27FC236}">
                <a16:creationId xmlns:a16="http://schemas.microsoft.com/office/drawing/2014/main" id="{067B3455-916A-167F-9CB3-F9A65FB6CAD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17968" y="2564414"/>
            <a:ext cx="3567007" cy="55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5422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2773</TotalTime>
  <Words>1509</Words>
  <Application>Microsoft Office PowerPoint</Application>
  <PresentationFormat>Widescreen</PresentationFormat>
  <Paragraphs>307</Paragraphs>
  <Slides>26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26</vt:i4>
      </vt:variant>
    </vt:vector>
  </HeadingPairs>
  <TitlesOfParts>
    <vt:vector size="36" baseType="lpstr">
      <vt:lpstr>Arial</vt:lpstr>
      <vt:lpstr>Calibri</vt:lpstr>
      <vt:lpstr>Calibri Light</vt:lpstr>
      <vt:lpstr>StoneSerif</vt:lpstr>
      <vt:lpstr>Symbol</vt:lpstr>
      <vt:lpstr>Tahoma</vt:lpstr>
      <vt:lpstr>Times New Roman</vt:lpstr>
      <vt:lpstr>Tema di Office</vt:lpstr>
      <vt:lpstr>Equazione</vt:lpstr>
      <vt:lpstr>Equation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Ilario Losito</dc:creator>
  <cp:lastModifiedBy>Ilario Losito</cp:lastModifiedBy>
  <cp:revision>188</cp:revision>
  <dcterms:created xsi:type="dcterms:W3CDTF">2020-04-14T18:03:15Z</dcterms:created>
  <dcterms:modified xsi:type="dcterms:W3CDTF">2025-06-02T14:05:45Z</dcterms:modified>
</cp:coreProperties>
</file>